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88" r:id="rId3"/>
    <p:sldId id="289" r:id="rId4"/>
    <p:sldId id="260" r:id="rId5"/>
    <p:sldId id="268" r:id="rId6"/>
    <p:sldId id="295" r:id="rId7"/>
    <p:sldId id="296" r:id="rId8"/>
    <p:sldId id="287" r:id="rId9"/>
    <p:sldId id="257" r:id="rId10"/>
    <p:sldId id="281" r:id="rId11"/>
    <p:sldId id="273" r:id="rId12"/>
    <p:sldId id="283" r:id="rId13"/>
    <p:sldId id="284" r:id="rId14"/>
    <p:sldId id="276" r:id="rId15"/>
    <p:sldId id="285" r:id="rId16"/>
    <p:sldId id="286" r:id="rId17"/>
    <p:sldId id="297" r:id="rId18"/>
    <p:sldId id="298" r:id="rId19"/>
    <p:sldId id="290" r:id="rId20"/>
    <p:sldId id="279" r:id="rId21"/>
    <p:sldId id="294" r:id="rId22"/>
    <p:sldId id="28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1" d="100"/>
          <a:sy n="71" d="100"/>
        </p:scale>
        <p:origin x="-1712"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84C237-10A1-4D46-83D0-EF01159C2FEA}" type="datetimeFigureOut">
              <a:rPr lang="en-US" smtClean="0"/>
              <a:t>17-03-15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0D5A6-5823-E94B-9103-BC0C4E6299ED}" type="slidenum">
              <a:rPr lang="en-US" smtClean="0"/>
              <a:t>‹#›</a:t>
            </a:fld>
            <a:endParaRPr lang="en-US"/>
          </a:p>
        </p:txBody>
      </p:sp>
    </p:spTree>
    <p:extLst>
      <p:ext uri="{BB962C8B-B14F-4D97-AF65-F5344CB8AC3E}">
        <p14:creationId xmlns:p14="http://schemas.microsoft.com/office/powerpoint/2010/main" val="1118681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complementary nature of evolutionary, biochemical, and genetic evidence. The outer circle represents the human genome. Blue discs represent DNA sequences acted upon biochemically and partitioned by their levels of signal [combined 10th percentiles of different ENCODE data types for high, combined 50th percentiles for medium, and all significant signals for low (see </a:t>
            </a:r>
            <a:r>
              <a:rPr lang="en-GB" i="1">
                <a:latin typeface="Arial" charset="0"/>
                <a:cs typeface="msgothic" charset="0"/>
              </a:rPr>
              <a:t>Reconciling Genetic, Evolutionary, and Biochemical Estimates</a:t>
            </a:r>
            <a:r>
              <a:rPr lang="en-GB">
                <a:latin typeface="Arial" charset="0"/>
                <a:cs typeface="msgothic" charset="0"/>
              </a:rPr>
              <a:t> and Fig. 2)]. The red circle represents, at the same scale, DNA with signatures of evolutionary constraint (GERP++ elements derived from 34mammal alignments). Overlaps among the sequences having biochemical and evolutionarily evidence were computed in this work (Fig. 3 and </a:t>
            </a:r>
            <a:r>
              <a:rPr lang="en-GB" i="1">
                <a:latin typeface="Arial" charset="0"/>
                <a:cs typeface="msgothic" charset="0"/>
              </a:rPr>
              <a:t>SI Methods</a:t>
            </a:r>
            <a:r>
              <a:rPr lang="en-GB">
                <a:latin typeface="Arial" charset="0"/>
                <a:cs typeface="msgothic" charset="0"/>
              </a:rPr>
              <a:t>). The small purple circle represents protein-coding nucleotides (Gencode). The green shaded domain conceptually represents DNA that produces a phenotype upon alteration, although we lack well-developed summary estimates for the amount of genetic evidence and its relationship with the other types. This summary of our understanding in early 2014 will likely evolve substantially with more data and more refined experimental and analytical methods.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C8A15-8EC6-7C4E-8B81-69A19F19793A}" type="slidenum">
              <a:rPr lang="en-US" smtClean="0"/>
              <a:t>14</a:t>
            </a:fld>
            <a:endParaRPr lang="en-US"/>
          </a:p>
        </p:txBody>
      </p:sp>
    </p:spTree>
    <p:extLst>
      <p:ext uri="{BB962C8B-B14F-4D97-AF65-F5344CB8AC3E}">
        <p14:creationId xmlns:p14="http://schemas.microsoft.com/office/powerpoint/2010/main" val="266719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6C8A15-8EC6-7C4E-8B81-69A19F19793A}" type="slidenum">
              <a:rPr lang="en-US" smtClean="0"/>
              <a:t>15</a:t>
            </a:fld>
            <a:endParaRPr lang="en-US"/>
          </a:p>
        </p:txBody>
      </p:sp>
    </p:spTree>
    <p:extLst>
      <p:ext uri="{BB962C8B-B14F-4D97-AF65-F5344CB8AC3E}">
        <p14:creationId xmlns:p14="http://schemas.microsoft.com/office/powerpoint/2010/main" val="266719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at 6-7 min</a:t>
            </a:r>
            <a:endParaRPr lang="en-US" dirty="0"/>
          </a:p>
        </p:txBody>
      </p:sp>
      <p:sp>
        <p:nvSpPr>
          <p:cNvPr id="4" name="Slide Number Placeholder 3"/>
          <p:cNvSpPr>
            <a:spLocks noGrp="1"/>
          </p:cNvSpPr>
          <p:nvPr>
            <p:ph type="sldNum" sz="quarter" idx="10"/>
          </p:nvPr>
        </p:nvSpPr>
        <p:spPr/>
        <p:txBody>
          <a:bodyPr/>
          <a:lstStyle/>
          <a:p>
            <a:fld id="{186306DA-D848-4448-A722-C306E7613863}" type="slidenum">
              <a:rPr lang="en-US" smtClean="0"/>
              <a:t>16</a:t>
            </a:fld>
            <a:endParaRPr lang="en-US"/>
          </a:p>
        </p:txBody>
      </p:sp>
    </p:spTree>
    <p:extLst>
      <p:ext uri="{BB962C8B-B14F-4D97-AF65-F5344CB8AC3E}">
        <p14:creationId xmlns:p14="http://schemas.microsoft.com/office/powerpoint/2010/main" val="685697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Fixed 5’ ends of </a:t>
            </a:r>
            <a:r>
              <a:rPr lang="en-US" dirty="0" err="1" smtClean="0"/>
              <a:t>miRs</a:t>
            </a:r>
            <a:endParaRPr lang="en-US" dirty="0" smtClean="0"/>
          </a:p>
          <a:p>
            <a:r>
              <a:rPr lang="en-US" dirty="0" smtClean="0"/>
              <a:t>Variable</a:t>
            </a:r>
            <a:r>
              <a:rPr lang="en-US" baseline="0" dirty="0" smtClean="0"/>
              <a:t> 3’ ends – trimming, tailing</a:t>
            </a:r>
            <a:endParaRPr lang="en-US" dirty="0"/>
          </a:p>
        </p:txBody>
      </p:sp>
      <p:sp>
        <p:nvSpPr>
          <p:cNvPr id="4" name="Slide Number Placeholder 3"/>
          <p:cNvSpPr>
            <a:spLocks noGrp="1"/>
          </p:cNvSpPr>
          <p:nvPr>
            <p:ph type="sldNum" sz="quarter" idx="10"/>
          </p:nvPr>
        </p:nvSpPr>
        <p:spPr/>
        <p:txBody>
          <a:bodyPr/>
          <a:lstStyle/>
          <a:p>
            <a:fld id="{B416DB62-27ED-3E46-8F68-42141372D0D4}" type="slidenum">
              <a:rPr lang="en-US" smtClean="0"/>
              <a:t>19</a:t>
            </a:fld>
            <a:endParaRPr lang="en-US"/>
          </a:p>
        </p:txBody>
      </p:sp>
    </p:spTree>
    <p:extLst>
      <p:ext uri="{BB962C8B-B14F-4D97-AF65-F5344CB8AC3E}">
        <p14:creationId xmlns:p14="http://schemas.microsoft.com/office/powerpoint/2010/main" val="2254568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6BE16F46-32B4-824D-84FD-6B315FC7CDC9}"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88635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6BE16F46-32B4-824D-84FD-6B315FC7CDC9}"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363243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6BE16F46-32B4-824D-84FD-6B315FC7CDC9}"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3101298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6BE16F46-32B4-824D-84FD-6B315FC7CDC9}"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1044007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6BE16F46-32B4-824D-84FD-6B315FC7CDC9}" type="datetimeFigureOut">
              <a:rPr lang="en-US" smtClean="0"/>
              <a:t>17-03-15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72488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6BE16F46-32B4-824D-84FD-6B315FC7CDC9}"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290167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6BE16F46-32B4-824D-84FD-6B315FC7CDC9}" type="datetimeFigureOut">
              <a:rPr lang="en-US" smtClean="0"/>
              <a:t>17-03-15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3841222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6BE16F46-32B4-824D-84FD-6B315FC7CDC9}" type="datetimeFigureOut">
              <a:rPr lang="en-US" smtClean="0"/>
              <a:t>17-03-15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31804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E16F46-32B4-824D-84FD-6B315FC7CDC9}" type="datetimeFigureOut">
              <a:rPr lang="en-US" smtClean="0"/>
              <a:t>17-03-15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150176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6BE16F46-32B4-824D-84FD-6B315FC7CDC9}"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1593760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6BE16F46-32B4-824D-84FD-6B315FC7CDC9}" type="datetimeFigureOut">
              <a:rPr lang="en-US" smtClean="0"/>
              <a:t>17-03-15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1B916-D0EE-8443-91E5-82BC91946C4D}" type="slidenum">
              <a:rPr lang="en-US" smtClean="0"/>
              <a:t>‹#›</a:t>
            </a:fld>
            <a:endParaRPr lang="en-US"/>
          </a:p>
        </p:txBody>
      </p:sp>
    </p:spTree>
    <p:extLst>
      <p:ext uri="{BB962C8B-B14F-4D97-AF65-F5344CB8AC3E}">
        <p14:creationId xmlns:p14="http://schemas.microsoft.com/office/powerpoint/2010/main" val="34097195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16F46-32B4-824D-84FD-6B315FC7CDC9}" type="datetimeFigureOut">
              <a:rPr lang="en-US" smtClean="0"/>
              <a:t>17-03-15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1B916-D0EE-8443-91E5-82BC91946C4D}" type="slidenum">
              <a:rPr lang="en-US" smtClean="0"/>
              <a:t>‹#›</a:t>
            </a:fld>
            <a:endParaRPr lang="en-US"/>
          </a:p>
        </p:txBody>
      </p:sp>
    </p:spTree>
    <p:extLst>
      <p:ext uri="{BB962C8B-B14F-4D97-AF65-F5344CB8AC3E}">
        <p14:creationId xmlns:p14="http://schemas.microsoft.com/office/powerpoint/2010/main" val="2883211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017" y="1763362"/>
            <a:ext cx="7772400" cy="1470025"/>
          </a:xfrm>
        </p:spPr>
        <p:txBody>
          <a:bodyPr/>
          <a:lstStyle/>
          <a:p>
            <a:r>
              <a:rPr lang="en-US" dirty="0" err="1" smtClean="0"/>
              <a:t>RNAseq</a:t>
            </a:r>
            <a:r>
              <a:rPr lang="en-US" dirty="0" smtClean="0"/>
              <a:t> analysis</a:t>
            </a:r>
            <a:br>
              <a:rPr lang="en-US" dirty="0" smtClean="0"/>
            </a:br>
            <a:r>
              <a:rPr lang="en-US" sz="3200" i="1" dirty="0" smtClean="0"/>
              <a:t>-it’s complicated</a:t>
            </a:r>
            <a:endParaRPr lang="en-US" sz="3200" i="1" dirty="0"/>
          </a:p>
        </p:txBody>
      </p:sp>
      <p:sp>
        <p:nvSpPr>
          <p:cNvPr id="3" name="Subtitle 2"/>
          <p:cNvSpPr>
            <a:spLocks noGrp="1"/>
          </p:cNvSpPr>
          <p:nvPr>
            <p:ph type="subTitle" idx="1"/>
          </p:nvPr>
        </p:nvSpPr>
        <p:spPr/>
        <p:txBody>
          <a:bodyPr/>
          <a:lstStyle/>
          <a:p>
            <a:r>
              <a:rPr lang="en-US" smtClean="0"/>
              <a:t>March 2017</a:t>
            </a:r>
            <a:endParaRPr lang="en-US" dirty="0" smtClean="0"/>
          </a:p>
          <a:p>
            <a:endParaRPr lang="en-US" dirty="0"/>
          </a:p>
        </p:txBody>
      </p:sp>
    </p:spTree>
    <p:extLst>
      <p:ext uri="{BB962C8B-B14F-4D97-AF65-F5344CB8AC3E}">
        <p14:creationId xmlns:p14="http://schemas.microsoft.com/office/powerpoint/2010/main" val="32293265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smtClean="0"/>
              <a:t>More variation when using top hat 2 with default settings than when using STAR or </a:t>
            </a:r>
            <a:r>
              <a:rPr lang="en-US" sz="3600" dirty="0" err="1" smtClean="0"/>
              <a:t>Stampy</a:t>
            </a:r>
            <a:r>
              <a:rPr lang="en-US" sz="3600" dirty="0" smtClean="0"/>
              <a:t> with default setting</a:t>
            </a:r>
            <a:endParaRPr lang="en-US" sz="3600" dirty="0"/>
          </a:p>
        </p:txBody>
      </p:sp>
      <p:pic>
        <p:nvPicPr>
          <p:cNvPr id="7" name="Content Placeholder 4" descr="MappingAbility_RNAseq.pdf"/>
          <p:cNvPicPr>
            <a:picLocks noChangeAspect="1"/>
          </p:cNvPicPr>
          <p:nvPr/>
        </p:nvPicPr>
        <p:blipFill>
          <a:blip r:embed="rId2">
            <a:extLst>
              <a:ext uri="{28A0092B-C50C-407E-A947-70E740481C1C}">
                <a14:useLocalDpi xmlns:a14="http://schemas.microsoft.com/office/drawing/2010/main" val="0"/>
              </a:ext>
            </a:extLst>
          </a:blip>
          <a:srcRect l="-40915" r="-40915"/>
          <a:stretch>
            <a:fillRect/>
          </a:stretch>
        </p:blipFill>
        <p:spPr>
          <a:xfrm>
            <a:off x="1654053" y="1723408"/>
            <a:ext cx="7883926" cy="4335856"/>
          </a:xfrm>
          <a:prstGeom prst="rect">
            <a:avLst/>
          </a:prstGeom>
        </p:spPr>
      </p:pic>
      <p:sp>
        <p:nvSpPr>
          <p:cNvPr id="8" name="Rectangle 7"/>
          <p:cNvSpPr/>
          <p:nvPr/>
        </p:nvSpPr>
        <p:spPr>
          <a:xfrm>
            <a:off x="4716973" y="2013415"/>
            <a:ext cx="984862" cy="407176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29006" y="2013415"/>
            <a:ext cx="984862" cy="407176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349772" y="2013415"/>
            <a:ext cx="647937" cy="407176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2636" y="2013415"/>
            <a:ext cx="647937" cy="407176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16200000">
            <a:off x="4316606" y="5009725"/>
            <a:ext cx="1729745" cy="369332"/>
          </a:xfrm>
          <a:prstGeom prst="rect">
            <a:avLst/>
          </a:prstGeom>
          <a:noFill/>
        </p:spPr>
        <p:txBody>
          <a:bodyPr wrap="square" rtlCol="0">
            <a:spAutoFit/>
          </a:bodyPr>
          <a:lstStyle/>
          <a:p>
            <a:r>
              <a:rPr lang="en-US" dirty="0" err="1" smtClean="0"/>
              <a:t>C.rubella</a:t>
            </a:r>
            <a:endParaRPr lang="en-US" dirty="0"/>
          </a:p>
        </p:txBody>
      </p:sp>
      <p:sp>
        <p:nvSpPr>
          <p:cNvPr id="13" name="TextBox 12"/>
          <p:cNvSpPr txBox="1"/>
          <p:nvPr/>
        </p:nvSpPr>
        <p:spPr>
          <a:xfrm rot="16200000">
            <a:off x="5816715" y="5009725"/>
            <a:ext cx="1729745" cy="369332"/>
          </a:xfrm>
          <a:prstGeom prst="rect">
            <a:avLst/>
          </a:prstGeom>
          <a:noFill/>
        </p:spPr>
        <p:txBody>
          <a:bodyPr wrap="square" rtlCol="0">
            <a:spAutoFit/>
          </a:bodyPr>
          <a:lstStyle/>
          <a:p>
            <a:r>
              <a:rPr lang="en-US" dirty="0" err="1" smtClean="0"/>
              <a:t>C.grandiflora</a:t>
            </a:r>
            <a:endParaRPr lang="en-US" dirty="0"/>
          </a:p>
        </p:txBody>
      </p:sp>
      <p:sp>
        <p:nvSpPr>
          <p:cNvPr id="14" name="TextBox 13"/>
          <p:cNvSpPr txBox="1"/>
          <p:nvPr/>
        </p:nvSpPr>
        <p:spPr>
          <a:xfrm rot="16200000">
            <a:off x="5205176" y="5009724"/>
            <a:ext cx="1729745" cy="369332"/>
          </a:xfrm>
          <a:prstGeom prst="rect">
            <a:avLst/>
          </a:prstGeom>
          <a:noFill/>
        </p:spPr>
        <p:txBody>
          <a:bodyPr wrap="square" rtlCol="0">
            <a:spAutoFit/>
          </a:bodyPr>
          <a:lstStyle/>
          <a:p>
            <a:r>
              <a:rPr lang="en-US" dirty="0" smtClean="0"/>
              <a:t>hybrid</a:t>
            </a:r>
            <a:endParaRPr lang="en-US" dirty="0"/>
          </a:p>
        </p:txBody>
      </p:sp>
      <p:sp>
        <p:nvSpPr>
          <p:cNvPr id="15" name="TextBox 14"/>
          <p:cNvSpPr txBox="1"/>
          <p:nvPr/>
        </p:nvSpPr>
        <p:spPr>
          <a:xfrm rot="16200000">
            <a:off x="3332968" y="5002174"/>
            <a:ext cx="1729745" cy="369332"/>
          </a:xfrm>
          <a:prstGeom prst="rect">
            <a:avLst/>
          </a:prstGeom>
          <a:noFill/>
        </p:spPr>
        <p:txBody>
          <a:bodyPr wrap="square" rtlCol="0">
            <a:spAutoFit/>
          </a:bodyPr>
          <a:lstStyle/>
          <a:p>
            <a:r>
              <a:rPr lang="en-US" dirty="0" err="1" smtClean="0"/>
              <a:t>C.grandiflora</a:t>
            </a:r>
            <a:endParaRPr lang="en-US" dirty="0"/>
          </a:p>
        </p:txBody>
      </p:sp>
      <p:pic>
        <p:nvPicPr>
          <p:cNvPr id="16" name="Picture 15" descr="parentsF1_2_cropped_edited.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34" y="2076111"/>
            <a:ext cx="3290507" cy="2640772"/>
          </a:xfrm>
          <a:prstGeom prst="rect">
            <a:avLst/>
          </a:prstGeom>
        </p:spPr>
      </p:pic>
    </p:spTree>
    <p:extLst>
      <p:ext uri="{BB962C8B-B14F-4D97-AF65-F5344CB8AC3E}">
        <p14:creationId xmlns:p14="http://schemas.microsoft.com/office/powerpoint/2010/main" val="13859700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 QC</a:t>
            </a:r>
            <a:endParaRPr lang="en-US" dirty="0"/>
          </a:p>
        </p:txBody>
      </p:sp>
      <p:pic>
        <p:nvPicPr>
          <p:cNvPr id="4" name="Content Placeholder 3"/>
          <p:cNvPicPr>
            <a:picLocks noGrp="1" noChangeAspect="1"/>
          </p:cNvPicPr>
          <p:nvPr>
            <p:ph idx="1"/>
          </p:nvPr>
        </p:nvPicPr>
        <p:blipFill>
          <a:blip r:embed="rId2"/>
          <a:srcRect l="-23046" r="-23046"/>
          <a:stretch>
            <a:fillRect/>
          </a:stretch>
        </p:blipFill>
        <p:spPr>
          <a:prstGeom prst="rect">
            <a:avLst/>
          </a:prstGeom>
        </p:spPr>
      </p:pic>
    </p:spTree>
    <p:extLst>
      <p:ext uri="{BB962C8B-B14F-4D97-AF65-F5344CB8AC3E}">
        <p14:creationId xmlns:p14="http://schemas.microsoft.com/office/powerpoint/2010/main" val="24376697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component 1 separates samples from flowers and leaves </a:t>
            </a:r>
            <a:endParaRPr lang="en-US" dirty="0"/>
          </a:p>
        </p:txBody>
      </p:sp>
      <p:pic>
        <p:nvPicPr>
          <p:cNvPr id="6" name="Content Placeholder 4" descr="All_1_2.pdf"/>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0915" r="-40915"/>
          <a:stretch/>
        </p:blipFill>
        <p:spPr>
          <a:xfrm>
            <a:off x="712732" y="844721"/>
            <a:ext cx="10276269" cy="5651552"/>
          </a:xfrm>
          <a:prstGeom prst="rect">
            <a:avLst/>
          </a:prstGeom>
        </p:spPr>
      </p:pic>
      <p:sp>
        <p:nvSpPr>
          <p:cNvPr id="8" name="Rectangle 7"/>
          <p:cNvSpPr/>
          <p:nvPr/>
        </p:nvSpPr>
        <p:spPr>
          <a:xfrm>
            <a:off x="42337" y="2327029"/>
            <a:ext cx="1060398" cy="330496"/>
          </a:xfrm>
          <a:prstGeom prst="rect">
            <a:avLst/>
          </a:prstGeom>
        </p:spPr>
        <p:txBody>
          <a:bodyPr wrap="none">
            <a:spAutoFit/>
          </a:bodyPr>
          <a:lstStyle/>
          <a:p>
            <a:r>
              <a:rPr lang="en-US" b="1" i="1" dirty="0">
                <a:solidFill>
                  <a:srgbClr val="FFFFFF"/>
                </a:solidFill>
              </a:rPr>
              <a:t>C. rubella </a:t>
            </a:r>
            <a:endParaRPr lang="en-US" dirty="0">
              <a:solidFill>
                <a:srgbClr val="FFFFFF"/>
              </a:solidFill>
            </a:endParaRPr>
          </a:p>
        </p:txBody>
      </p:sp>
      <p:pic>
        <p:nvPicPr>
          <p:cNvPr id="11" name="Content Placeholder 7" descr="Screen Shot 2013-06-12 at 9.05.10 AM.png"/>
          <p:cNvPicPr>
            <a:picLocks noChangeAspect="1"/>
          </p:cNvPicPr>
          <p:nvPr/>
        </p:nvPicPr>
        <p:blipFill rotWithShape="1">
          <a:blip r:embed="rId3">
            <a:extLst>
              <a:ext uri="{28A0092B-C50C-407E-A947-70E740481C1C}">
                <a14:useLocalDpi xmlns:a14="http://schemas.microsoft.com/office/drawing/2010/main" val="0"/>
              </a:ext>
            </a:extLst>
          </a:blip>
          <a:srcRect l="5601" t="2442" r="53809" b="56683"/>
          <a:stretch/>
        </p:blipFill>
        <p:spPr>
          <a:xfrm flipH="1">
            <a:off x="570183" y="4241683"/>
            <a:ext cx="1671676" cy="1384152"/>
          </a:xfrm>
          <a:prstGeom prst="rect">
            <a:avLst/>
          </a:prstGeom>
        </p:spPr>
      </p:pic>
      <p:pic>
        <p:nvPicPr>
          <p:cNvPr id="12" name="Content Placeholder 7" descr="Screen Shot 2013-06-12 at 9.05.10 AM.png"/>
          <p:cNvPicPr>
            <a:picLocks noChangeAspect="1"/>
          </p:cNvPicPr>
          <p:nvPr/>
        </p:nvPicPr>
        <p:blipFill rotWithShape="1">
          <a:blip r:embed="rId3">
            <a:extLst>
              <a:ext uri="{28A0092B-C50C-407E-A947-70E740481C1C}">
                <a14:useLocalDpi xmlns:a14="http://schemas.microsoft.com/office/drawing/2010/main" val="0"/>
              </a:ext>
            </a:extLst>
          </a:blip>
          <a:srcRect l="54225" t="2137" r="5185" b="56988"/>
          <a:stretch/>
        </p:blipFill>
        <p:spPr>
          <a:xfrm>
            <a:off x="570183" y="2716911"/>
            <a:ext cx="1671676" cy="1384152"/>
          </a:xfrm>
          <a:prstGeom prst="rect">
            <a:avLst/>
          </a:prstGeom>
          <a:effectLst/>
        </p:spPr>
      </p:pic>
    </p:spTree>
    <p:extLst>
      <p:ext uri="{BB962C8B-B14F-4D97-AF65-F5344CB8AC3E}">
        <p14:creationId xmlns:p14="http://schemas.microsoft.com/office/powerpoint/2010/main" val="23843077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7" y="-140016"/>
            <a:ext cx="9101663" cy="1143000"/>
          </a:xfrm>
        </p:spPr>
        <p:txBody>
          <a:bodyPr>
            <a:normAutofit/>
          </a:bodyPr>
          <a:lstStyle/>
          <a:p>
            <a:r>
              <a:rPr lang="en-US" sz="2800" dirty="0" smtClean="0"/>
              <a:t>Principal component 2 and 3 separates the different species </a:t>
            </a:r>
            <a:endParaRPr lang="en-US" sz="2800" dirty="0"/>
          </a:p>
        </p:txBody>
      </p:sp>
      <p:sp>
        <p:nvSpPr>
          <p:cNvPr id="8" name="Rectangle 7"/>
          <p:cNvSpPr/>
          <p:nvPr/>
        </p:nvSpPr>
        <p:spPr>
          <a:xfrm>
            <a:off x="42337" y="2327029"/>
            <a:ext cx="1060398" cy="330496"/>
          </a:xfrm>
          <a:prstGeom prst="rect">
            <a:avLst/>
          </a:prstGeom>
        </p:spPr>
        <p:txBody>
          <a:bodyPr wrap="none">
            <a:spAutoFit/>
          </a:bodyPr>
          <a:lstStyle/>
          <a:p>
            <a:r>
              <a:rPr lang="en-US" b="1" i="1" dirty="0">
                <a:solidFill>
                  <a:srgbClr val="FFFFFF"/>
                </a:solidFill>
              </a:rPr>
              <a:t>C. rubella </a:t>
            </a:r>
            <a:endParaRPr lang="en-US" dirty="0">
              <a:solidFill>
                <a:srgbClr val="FFFFFF"/>
              </a:solidFill>
            </a:endParaRPr>
          </a:p>
        </p:txBody>
      </p:sp>
      <p:pic>
        <p:nvPicPr>
          <p:cNvPr id="9" name="Picture 8" descr="PCA_plot_flower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378" y="703787"/>
            <a:ext cx="4153954" cy="5323298"/>
          </a:xfrm>
          <a:prstGeom prst="rect">
            <a:avLst/>
          </a:prstGeom>
        </p:spPr>
      </p:pic>
      <p:sp>
        <p:nvSpPr>
          <p:cNvPr id="10" name="Freeform 9"/>
          <p:cNvSpPr/>
          <p:nvPr/>
        </p:nvSpPr>
        <p:spPr>
          <a:xfrm>
            <a:off x="5715781" y="3232222"/>
            <a:ext cx="1978980" cy="2126734"/>
          </a:xfrm>
          <a:custGeom>
            <a:avLst/>
            <a:gdLst>
              <a:gd name="connsiteX0" fmla="*/ 803572 w 856086"/>
              <a:gd name="connsiteY0" fmla="*/ 18589 h 915632"/>
              <a:gd name="connsiteX1" fmla="*/ 543525 w 856086"/>
              <a:gd name="connsiteY1" fmla="*/ 66970 h 915632"/>
              <a:gd name="connsiteX2" fmla="*/ 5286 w 856086"/>
              <a:gd name="connsiteY2" fmla="*/ 623350 h 915632"/>
              <a:gd name="connsiteX3" fmla="*/ 283477 w 856086"/>
              <a:gd name="connsiteY3" fmla="*/ 907589 h 915632"/>
              <a:gd name="connsiteX4" fmla="*/ 525382 w 856086"/>
              <a:gd name="connsiteY4" fmla="*/ 774541 h 915632"/>
              <a:gd name="connsiteX5" fmla="*/ 833810 w 856086"/>
              <a:gd name="connsiteY5" fmla="*/ 145589 h 915632"/>
              <a:gd name="connsiteX6" fmla="*/ 803572 w 856086"/>
              <a:gd name="connsiteY6" fmla="*/ 18589 h 91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6086" h="915632">
                <a:moveTo>
                  <a:pt x="803572" y="18589"/>
                </a:moveTo>
                <a:cubicBezTo>
                  <a:pt x="755191" y="5486"/>
                  <a:pt x="676573" y="-33823"/>
                  <a:pt x="543525" y="66970"/>
                </a:cubicBezTo>
                <a:cubicBezTo>
                  <a:pt x="410477" y="167763"/>
                  <a:pt x="48627" y="483247"/>
                  <a:pt x="5286" y="623350"/>
                </a:cubicBezTo>
                <a:cubicBezTo>
                  <a:pt x="-38055" y="763453"/>
                  <a:pt x="196794" y="882391"/>
                  <a:pt x="283477" y="907589"/>
                </a:cubicBezTo>
                <a:cubicBezTo>
                  <a:pt x="370160" y="932787"/>
                  <a:pt x="433660" y="901541"/>
                  <a:pt x="525382" y="774541"/>
                </a:cubicBezTo>
                <a:cubicBezTo>
                  <a:pt x="617104" y="647541"/>
                  <a:pt x="790469" y="270573"/>
                  <a:pt x="833810" y="145589"/>
                </a:cubicBezTo>
                <a:cubicBezTo>
                  <a:pt x="877151" y="20605"/>
                  <a:pt x="851953" y="31692"/>
                  <a:pt x="803572" y="18589"/>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5530591" y="2752777"/>
            <a:ext cx="1539371" cy="920015"/>
          </a:xfrm>
          <a:custGeom>
            <a:avLst/>
            <a:gdLst>
              <a:gd name="connsiteX0" fmla="*/ 489486 w 510068"/>
              <a:gd name="connsiteY0" fmla="*/ 64829 h 408943"/>
              <a:gd name="connsiteX1" fmla="*/ 356439 w 510068"/>
              <a:gd name="connsiteY1" fmla="*/ 4353 h 408943"/>
              <a:gd name="connsiteX2" fmla="*/ 78248 w 510068"/>
              <a:gd name="connsiteY2" fmla="*/ 179734 h 408943"/>
              <a:gd name="connsiteX3" fmla="*/ 11724 w 510068"/>
              <a:gd name="connsiteY3" fmla="*/ 361162 h 408943"/>
              <a:gd name="connsiteX4" fmla="*/ 277820 w 510068"/>
              <a:gd name="connsiteY4" fmla="*/ 397448 h 408943"/>
              <a:gd name="connsiteX5" fmla="*/ 489486 w 510068"/>
              <a:gd name="connsiteY5" fmla="*/ 191829 h 408943"/>
              <a:gd name="connsiteX6" fmla="*/ 489486 w 510068"/>
              <a:gd name="connsiteY6" fmla="*/ 64829 h 40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068" h="408943">
                <a:moveTo>
                  <a:pt x="489486" y="64829"/>
                </a:moveTo>
                <a:cubicBezTo>
                  <a:pt x="467312" y="33583"/>
                  <a:pt x="424979" y="-14798"/>
                  <a:pt x="356439" y="4353"/>
                </a:cubicBezTo>
                <a:cubicBezTo>
                  <a:pt x="287899" y="23504"/>
                  <a:pt x="135700" y="120266"/>
                  <a:pt x="78248" y="179734"/>
                </a:cubicBezTo>
                <a:cubicBezTo>
                  <a:pt x="20796" y="239202"/>
                  <a:pt x="-21538" y="324876"/>
                  <a:pt x="11724" y="361162"/>
                </a:cubicBezTo>
                <a:cubicBezTo>
                  <a:pt x="44986" y="397448"/>
                  <a:pt x="198193" y="425670"/>
                  <a:pt x="277820" y="397448"/>
                </a:cubicBezTo>
                <a:cubicBezTo>
                  <a:pt x="357447" y="369226"/>
                  <a:pt x="457232" y="250289"/>
                  <a:pt x="489486" y="191829"/>
                </a:cubicBezTo>
                <a:cubicBezTo>
                  <a:pt x="521740" y="133369"/>
                  <a:pt x="511660" y="96075"/>
                  <a:pt x="489486" y="64829"/>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4621081" y="1117081"/>
            <a:ext cx="2215625" cy="1830066"/>
          </a:xfrm>
          <a:custGeom>
            <a:avLst/>
            <a:gdLst>
              <a:gd name="connsiteX0" fmla="*/ 117140 w 580332"/>
              <a:gd name="connsiteY0" fmla="*/ 2268 h 796849"/>
              <a:gd name="connsiteX1" fmla="*/ 334854 w 580332"/>
              <a:gd name="connsiteY1" fmla="*/ 56697 h 796849"/>
              <a:gd name="connsiteX2" fmla="*/ 570711 w 580332"/>
              <a:gd name="connsiteY2" fmla="*/ 274411 h 796849"/>
              <a:gd name="connsiteX3" fmla="*/ 510235 w 580332"/>
              <a:gd name="connsiteY3" fmla="*/ 619126 h 796849"/>
              <a:gd name="connsiteX4" fmla="*/ 286473 w 580332"/>
              <a:gd name="connsiteY4" fmla="*/ 794506 h 796849"/>
              <a:gd name="connsiteX5" fmla="*/ 68759 w 580332"/>
              <a:gd name="connsiteY5" fmla="*/ 715887 h 796849"/>
              <a:gd name="connsiteX6" fmla="*/ 2235 w 580332"/>
              <a:gd name="connsiteY6" fmla="*/ 655411 h 796849"/>
              <a:gd name="connsiteX7" fmla="*/ 26425 w 580332"/>
              <a:gd name="connsiteY7" fmla="*/ 111126 h 796849"/>
              <a:gd name="connsiteX8" fmla="*/ 117140 w 580332"/>
              <a:gd name="connsiteY8" fmla="*/ 2268 h 79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332" h="796849">
                <a:moveTo>
                  <a:pt x="117140" y="2268"/>
                </a:moveTo>
                <a:cubicBezTo>
                  <a:pt x="168545" y="-6804"/>
                  <a:pt x="259259" y="11340"/>
                  <a:pt x="334854" y="56697"/>
                </a:cubicBezTo>
                <a:cubicBezTo>
                  <a:pt x="410449" y="102054"/>
                  <a:pt x="541481" y="180673"/>
                  <a:pt x="570711" y="274411"/>
                </a:cubicBezTo>
                <a:cubicBezTo>
                  <a:pt x="599941" y="368149"/>
                  <a:pt x="557608" y="532444"/>
                  <a:pt x="510235" y="619126"/>
                </a:cubicBezTo>
                <a:cubicBezTo>
                  <a:pt x="462862" y="705809"/>
                  <a:pt x="360052" y="778379"/>
                  <a:pt x="286473" y="794506"/>
                </a:cubicBezTo>
                <a:cubicBezTo>
                  <a:pt x="212894" y="810633"/>
                  <a:pt x="116132" y="739069"/>
                  <a:pt x="68759" y="715887"/>
                </a:cubicBezTo>
                <a:cubicBezTo>
                  <a:pt x="21386" y="692705"/>
                  <a:pt x="9291" y="756204"/>
                  <a:pt x="2235" y="655411"/>
                </a:cubicBezTo>
                <a:cubicBezTo>
                  <a:pt x="-4821" y="554618"/>
                  <a:pt x="5258" y="218975"/>
                  <a:pt x="26425" y="111126"/>
                </a:cubicBezTo>
                <a:cubicBezTo>
                  <a:pt x="47592" y="3277"/>
                  <a:pt x="65735" y="11340"/>
                  <a:pt x="117140" y="2268"/>
                </a:cubicBezTo>
                <a:close/>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016549" y="4674591"/>
            <a:ext cx="2465862" cy="276999"/>
          </a:xfrm>
          <a:prstGeom prst="rect">
            <a:avLst/>
          </a:prstGeom>
          <a:ln>
            <a:noFill/>
          </a:ln>
        </p:spPr>
        <p:txBody>
          <a:bodyPr wrap="square">
            <a:spAutoFit/>
          </a:bodyPr>
          <a:lstStyle/>
          <a:p>
            <a:r>
              <a:rPr lang="en-US" sz="1200" i="1" dirty="0"/>
              <a:t>C. </a:t>
            </a:r>
            <a:r>
              <a:rPr lang="en-US" sz="1200" i="1" dirty="0" err="1" smtClean="0"/>
              <a:t>grandiflora</a:t>
            </a:r>
            <a:endParaRPr lang="en-US" sz="1200" dirty="0"/>
          </a:p>
        </p:txBody>
      </p:sp>
      <p:sp>
        <p:nvSpPr>
          <p:cNvPr id="16" name="Rectangle 15"/>
          <p:cNvSpPr/>
          <p:nvPr/>
        </p:nvSpPr>
        <p:spPr>
          <a:xfrm>
            <a:off x="4582205" y="1756495"/>
            <a:ext cx="1907735" cy="276999"/>
          </a:xfrm>
          <a:prstGeom prst="rect">
            <a:avLst/>
          </a:prstGeom>
        </p:spPr>
        <p:txBody>
          <a:bodyPr wrap="square">
            <a:spAutoFit/>
          </a:bodyPr>
          <a:lstStyle/>
          <a:p>
            <a:r>
              <a:rPr lang="en-US" sz="1200" i="1" dirty="0">
                <a:solidFill>
                  <a:srgbClr val="000000"/>
                </a:solidFill>
              </a:rPr>
              <a:t>C. rubella </a:t>
            </a:r>
            <a:endParaRPr lang="en-US" sz="1200" dirty="0">
              <a:solidFill>
                <a:srgbClr val="000000"/>
              </a:solidFill>
            </a:endParaRPr>
          </a:p>
        </p:txBody>
      </p:sp>
      <p:sp>
        <p:nvSpPr>
          <p:cNvPr id="17" name="Rectangle 16"/>
          <p:cNvSpPr/>
          <p:nvPr/>
        </p:nvSpPr>
        <p:spPr>
          <a:xfrm>
            <a:off x="6379018" y="2808647"/>
            <a:ext cx="1381887" cy="276999"/>
          </a:xfrm>
          <a:prstGeom prst="rect">
            <a:avLst/>
          </a:prstGeom>
        </p:spPr>
        <p:txBody>
          <a:bodyPr wrap="square">
            <a:spAutoFit/>
          </a:bodyPr>
          <a:lstStyle/>
          <a:p>
            <a:r>
              <a:rPr lang="en-US" sz="1200" dirty="0" smtClean="0">
                <a:solidFill>
                  <a:srgbClr val="000000"/>
                </a:solidFill>
              </a:rPr>
              <a:t>hybrid</a:t>
            </a:r>
            <a:endParaRPr lang="en-US" sz="1200" dirty="0">
              <a:solidFill>
                <a:srgbClr val="000000"/>
              </a:solidFill>
            </a:endParaRPr>
          </a:p>
        </p:txBody>
      </p:sp>
      <p:pic>
        <p:nvPicPr>
          <p:cNvPr id="18" name="Picture 17" descr="parentsF1_2_cropped_edited.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30258"/>
            <a:ext cx="3020534" cy="2424107"/>
          </a:xfrm>
          <a:prstGeom prst="rect">
            <a:avLst/>
          </a:prstGeom>
        </p:spPr>
      </p:pic>
    </p:spTree>
    <p:extLst>
      <p:ext uri="{BB962C8B-B14F-4D97-AF65-F5344CB8AC3E}">
        <p14:creationId xmlns:p14="http://schemas.microsoft.com/office/powerpoint/2010/main" val="32486509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v-SE" dirty="0" smtClean="0"/>
              <a:t>Differential expression </a:t>
            </a:r>
            <a:r>
              <a:rPr lang="sv-SE" dirty="0" err="1" smtClean="0"/>
              <a:t>analysis</a:t>
            </a:r>
            <a:r>
              <a:rPr lang="sv-SE" dirty="0" smtClean="0"/>
              <a:t> </a:t>
            </a:r>
            <a:br>
              <a:rPr lang="sv-SE" dirty="0" smtClean="0"/>
            </a:br>
            <a:r>
              <a:rPr lang="sv-SE" dirty="0" smtClean="0"/>
              <a:t>Mikael Huss</a:t>
            </a:r>
            <a:endParaRPr lang="sv-SE" dirty="0"/>
          </a:p>
        </p:txBody>
      </p:sp>
      <p:sp>
        <p:nvSpPr>
          <p:cNvPr id="4" name="Rectangle 3"/>
          <p:cNvSpPr>
            <a:spLocks/>
          </p:cNvSpPr>
          <p:nvPr/>
        </p:nvSpPr>
        <p:spPr bwMode="auto">
          <a:xfrm>
            <a:off x="2470845" y="2759482"/>
            <a:ext cx="8750081" cy="56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0794" bIns="0"/>
          <a:lstStyle/>
          <a:p>
            <a:pPr marL="44899" algn="ctr"/>
            <a:endParaRPr lang="en-US" sz="3200" dirty="0">
              <a:cs typeface="Arial"/>
            </a:endParaRPr>
          </a:p>
        </p:txBody>
      </p:sp>
      <p:sp>
        <p:nvSpPr>
          <p:cNvPr id="7" name="TextBox 15"/>
          <p:cNvSpPr txBox="1">
            <a:spLocks noChangeArrowheads="1"/>
          </p:cNvSpPr>
          <p:nvPr/>
        </p:nvSpPr>
        <p:spPr bwMode="auto">
          <a:xfrm>
            <a:off x="4516438" y="808040"/>
            <a:ext cx="166189" cy="360095"/>
          </a:xfrm>
          <a:prstGeom prst="rect">
            <a:avLst/>
          </a:prstGeom>
          <a:noFill/>
          <a:ln w="9525">
            <a:noFill/>
            <a:miter lim="800000"/>
            <a:headEnd/>
            <a:tailEnd/>
          </a:ln>
        </p:spPr>
        <p:txBody>
          <a:bodyPr wrap="none" lIns="82291" tIns="41146" rIns="82291" bIns="41146">
            <a:prstTxWarp prst="textNoShape">
              <a:avLst/>
            </a:prstTxWarp>
            <a:spAutoFit/>
          </a:bodyPr>
          <a:lstStyle/>
          <a:p>
            <a:endParaRPr lang="en-US"/>
          </a:p>
        </p:txBody>
      </p:sp>
      <p:sp>
        <p:nvSpPr>
          <p:cNvPr id="24" name="TextBox 1"/>
          <p:cNvSpPr txBox="1">
            <a:spLocks noChangeArrowheads="1"/>
          </p:cNvSpPr>
          <p:nvPr/>
        </p:nvSpPr>
        <p:spPr bwMode="auto">
          <a:xfrm>
            <a:off x="6466523" y="5263515"/>
            <a:ext cx="165735" cy="498634"/>
          </a:xfrm>
          <a:prstGeom prst="rect">
            <a:avLst/>
          </a:prstGeom>
          <a:noFill/>
          <a:ln w="9525">
            <a:noFill/>
            <a:miter lim="800000"/>
            <a:headEnd/>
            <a:tailEnd/>
          </a:ln>
        </p:spPr>
        <p:txBody>
          <a:bodyPr wrap="none" lIns="82287" tIns="41143" rIns="82287" bIns="41143">
            <a:spAutoFit/>
          </a:bodyPr>
          <a:lstStyle/>
          <a:p>
            <a:endParaRPr lang="sv-SE" sz="2700" dirty="0">
              <a:latin typeface="Arial" pitchFamily="34" charset="0"/>
              <a:ea typeface="ヒラギノ角ゴ ProN W3"/>
              <a:cs typeface="ヒラギノ角ゴ ProN W3"/>
              <a:sym typeface="Arial" pitchFamily="34" charset="0"/>
            </a:endParaRPr>
          </a:p>
        </p:txBody>
      </p:sp>
      <p:sp>
        <p:nvSpPr>
          <p:cNvPr id="25" name="Rectangle 7"/>
          <p:cNvSpPr>
            <a:spLocks/>
          </p:cNvSpPr>
          <p:nvPr/>
        </p:nvSpPr>
        <p:spPr bwMode="auto">
          <a:xfrm>
            <a:off x="3664745" y="1583056"/>
            <a:ext cx="5313521" cy="3499009"/>
          </a:xfrm>
          <a:prstGeom prst="rect">
            <a:avLst/>
          </a:prstGeom>
          <a:noFill/>
          <a:ln w="12700">
            <a:noFill/>
            <a:miter lim="800000"/>
            <a:headEnd/>
            <a:tailEnd/>
          </a:ln>
        </p:spPr>
        <p:txBody>
          <a:bodyPr lIns="0" tIns="0" rIns="0" bIns="0"/>
          <a:lstStyle/>
          <a:p>
            <a:pPr>
              <a:spcBef>
                <a:spcPts val="1080"/>
              </a:spcBef>
              <a:buClr>
                <a:srgbClr val="006666"/>
              </a:buClr>
              <a:buSzPct val="117000"/>
            </a:pPr>
            <a:endParaRPr lang="en-US" dirty="0"/>
          </a:p>
        </p:txBody>
      </p:sp>
      <p:sp>
        <p:nvSpPr>
          <p:cNvPr id="5" name="Rectangle 4"/>
          <p:cNvSpPr/>
          <p:nvPr/>
        </p:nvSpPr>
        <p:spPr>
          <a:xfrm>
            <a:off x="457200" y="1154312"/>
            <a:ext cx="8229600" cy="1477328"/>
          </a:xfrm>
          <a:prstGeom prst="rect">
            <a:avLst/>
          </a:prstGeom>
        </p:spPr>
        <p:txBody>
          <a:bodyPr wrap="square">
            <a:spAutoFit/>
          </a:bodyPr>
          <a:lstStyle/>
          <a:p>
            <a:endParaRPr lang="en-US" dirty="0"/>
          </a:p>
          <a:p>
            <a:r>
              <a:rPr lang="en-US" dirty="0" smtClean="0"/>
              <a:t>The </a:t>
            </a:r>
            <a:r>
              <a:rPr lang="en-US" dirty="0"/>
              <a:t>identification of genes (or other types of genomic features, such </a:t>
            </a:r>
            <a:r>
              <a:rPr lang="en-US" dirty="0" smtClean="0"/>
              <a:t>as </a:t>
            </a:r>
            <a:r>
              <a:rPr lang="en-US" dirty="0"/>
              <a:t>transcripts or exons) that are expressed in significantly different quantities in distinct groups of samples, be it biological conditions (drug-treated vs. controls), diseased vs. healthy individuals, different tissues, different stages of development, or something </a:t>
            </a:r>
            <a:r>
              <a:rPr lang="en-US" dirty="0" smtClean="0"/>
              <a:t>else.</a:t>
            </a:r>
            <a:endParaRPr lang="en-US" dirty="0"/>
          </a:p>
        </p:txBody>
      </p:sp>
      <p:sp>
        <p:nvSpPr>
          <p:cNvPr id="8" name="TextBox 7"/>
          <p:cNvSpPr txBox="1"/>
          <p:nvPr/>
        </p:nvSpPr>
        <p:spPr>
          <a:xfrm>
            <a:off x="526668" y="3564573"/>
            <a:ext cx="3354075" cy="1200329"/>
          </a:xfrm>
          <a:prstGeom prst="rect">
            <a:avLst/>
          </a:prstGeom>
          <a:noFill/>
        </p:spPr>
        <p:txBody>
          <a:bodyPr wrap="square" rtlCol="0">
            <a:spAutoFit/>
          </a:bodyPr>
          <a:lstStyle/>
          <a:p>
            <a:r>
              <a:rPr lang="en-US" dirty="0" smtClean="0"/>
              <a:t>Typically</a:t>
            </a:r>
            <a:r>
              <a:rPr lang="en-US" b="1" dirty="0" smtClean="0"/>
              <a:t> </a:t>
            </a:r>
            <a:r>
              <a:rPr lang="en-US" b="1" dirty="0" err="1"/>
              <a:t>u</a:t>
            </a:r>
            <a:r>
              <a:rPr lang="en-US" b="1" dirty="0" err="1" smtClean="0"/>
              <a:t>nivariate</a:t>
            </a:r>
            <a:r>
              <a:rPr lang="en-US" dirty="0" smtClean="0"/>
              <a:t> analysis (one gene at a time) – even though we know that genes are not independent</a:t>
            </a:r>
            <a:endParaRPr lang="en-US" dirty="0"/>
          </a:p>
        </p:txBody>
      </p:sp>
      <p:pic>
        <p:nvPicPr>
          <p:cNvPr id="9" name="Picture 8"/>
          <p:cNvPicPr>
            <a:picLocks noChangeAspect="1"/>
          </p:cNvPicPr>
          <p:nvPr/>
        </p:nvPicPr>
        <p:blipFill rotWithShape="1">
          <a:blip r:embed="rId3"/>
          <a:srcRect l="7637" b="40836"/>
          <a:stretch/>
        </p:blipFill>
        <p:spPr>
          <a:xfrm>
            <a:off x="4314095" y="2851190"/>
            <a:ext cx="4304856" cy="2910959"/>
          </a:xfrm>
          <a:prstGeom prst="rect">
            <a:avLst/>
          </a:prstGeom>
        </p:spPr>
      </p:pic>
    </p:spTree>
    <p:extLst>
      <p:ext uri="{BB962C8B-B14F-4D97-AF65-F5344CB8AC3E}">
        <p14:creationId xmlns:p14="http://schemas.microsoft.com/office/powerpoint/2010/main" val="10945288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p:cNvSpPr>
          <p:nvPr/>
        </p:nvSpPr>
        <p:spPr bwMode="auto">
          <a:xfrm>
            <a:off x="2470845" y="2759482"/>
            <a:ext cx="8750081" cy="56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50794" bIns="0"/>
          <a:lstStyle/>
          <a:p>
            <a:pPr marL="44899" algn="ctr"/>
            <a:endParaRPr lang="en-US" sz="3200" dirty="0">
              <a:cs typeface="Arial"/>
            </a:endParaRPr>
          </a:p>
        </p:txBody>
      </p:sp>
      <p:sp>
        <p:nvSpPr>
          <p:cNvPr id="7" name="TextBox 15"/>
          <p:cNvSpPr txBox="1">
            <a:spLocks noChangeArrowheads="1"/>
          </p:cNvSpPr>
          <p:nvPr/>
        </p:nvSpPr>
        <p:spPr bwMode="auto">
          <a:xfrm>
            <a:off x="4516438" y="808040"/>
            <a:ext cx="166189" cy="360095"/>
          </a:xfrm>
          <a:prstGeom prst="rect">
            <a:avLst/>
          </a:prstGeom>
          <a:noFill/>
          <a:ln w="9525">
            <a:noFill/>
            <a:miter lim="800000"/>
            <a:headEnd/>
            <a:tailEnd/>
          </a:ln>
        </p:spPr>
        <p:txBody>
          <a:bodyPr wrap="none" lIns="82291" tIns="41146" rIns="82291" bIns="41146">
            <a:prstTxWarp prst="textNoShape">
              <a:avLst/>
            </a:prstTxWarp>
            <a:spAutoFit/>
          </a:bodyPr>
          <a:lstStyle/>
          <a:p>
            <a:endParaRPr lang="en-US"/>
          </a:p>
        </p:txBody>
      </p:sp>
      <p:sp>
        <p:nvSpPr>
          <p:cNvPr id="24" name="TextBox 1"/>
          <p:cNvSpPr txBox="1">
            <a:spLocks noChangeArrowheads="1"/>
          </p:cNvSpPr>
          <p:nvPr/>
        </p:nvSpPr>
        <p:spPr bwMode="auto">
          <a:xfrm>
            <a:off x="6466523" y="5263515"/>
            <a:ext cx="165735" cy="498634"/>
          </a:xfrm>
          <a:prstGeom prst="rect">
            <a:avLst/>
          </a:prstGeom>
          <a:noFill/>
          <a:ln w="9525">
            <a:noFill/>
            <a:miter lim="800000"/>
            <a:headEnd/>
            <a:tailEnd/>
          </a:ln>
        </p:spPr>
        <p:txBody>
          <a:bodyPr wrap="none" lIns="82287" tIns="41143" rIns="82287" bIns="41143">
            <a:spAutoFit/>
          </a:bodyPr>
          <a:lstStyle/>
          <a:p>
            <a:endParaRPr lang="sv-SE" sz="2700" dirty="0">
              <a:latin typeface="Arial" pitchFamily="34" charset="0"/>
              <a:ea typeface="ヒラギノ角ゴ ProN W3"/>
              <a:cs typeface="ヒラギノ角ゴ ProN W3"/>
              <a:sym typeface="Arial" pitchFamily="34" charset="0"/>
            </a:endParaRPr>
          </a:p>
        </p:txBody>
      </p:sp>
      <p:sp>
        <p:nvSpPr>
          <p:cNvPr id="25" name="Rectangle 7"/>
          <p:cNvSpPr>
            <a:spLocks/>
          </p:cNvSpPr>
          <p:nvPr/>
        </p:nvSpPr>
        <p:spPr bwMode="auto">
          <a:xfrm>
            <a:off x="3664745" y="1583056"/>
            <a:ext cx="5313521" cy="3499009"/>
          </a:xfrm>
          <a:prstGeom prst="rect">
            <a:avLst/>
          </a:prstGeom>
          <a:noFill/>
          <a:ln w="12700">
            <a:noFill/>
            <a:miter lim="800000"/>
            <a:headEnd/>
            <a:tailEnd/>
          </a:ln>
        </p:spPr>
        <p:txBody>
          <a:bodyPr lIns="0" tIns="0" rIns="0" bIns="0"/>
          <a:lstStyle/>
          <a:p>
            <a:pPr>
              <a:spcBef>
                <a:spcPts val="1080"/>
              </a:spcBef>
              <a:buClr>
                <a:srgbClr val="006666"/>
              </a:buClr>
              <a:buSzPct val="117000"/>
            </a:pPr>
            <a:endParaRPr lang="en-US" dirty="0"/>
          </a:p>
        </p:txBody>
      </p:sp>
      <p:sp>
        <p:nvSpPr>
          <p:cNvPr id="6" name="TextBox 5"/>
          <p:cNvSpPr txBox="1"/>
          <p:nvPr/>
        </p:nvSpPr>
        <p:spPr>
          <a:xfrm>
            <a:off x="2928197" y="4621983"/>
            <a:ext cx="184666" cy="369332"/>
          </a:xfrm>
          <a:prstGeom prst="rect">
            <a:avLst/>
          </a:prstGeom>
          <a:noFill/>
        </p:spPr>
        <p:txBody>
          <a:bodyPr wrap="none" rtlCol="0">
            <a:spAutoFit/>
          </a:bodyPr>
          <a:lstStyle/>
          <a:p>
            <a:endParaRPr lang="en-US" dirty="0"/>
          </a:p>
        </p:txBody>
      </p:sp>
      <p:pic>
        <p:nvPicPr>
          <p:cNvPr id="2" name="Picture 1" descr="Screen Shot 2014-06-03 at 13.51.16.png"/>
          <p:cNvPicPr>
            <a:picLocks noChangeAspect="1"/>
          </p:cNvPicPr>
          <p:nvPr/>
        </p:nvPicPr>
        <p:blipFill rotWithShape="1">
          <a:blip r:embed="rId3">
            <a:extLst>
              <a:ext uri="{28A0092B-C50C-407E-A947-70E740481C1C}">
                <a14:useLocalDpi xmlns:a14="http://schemas.microsoft.com/office/drawing/2010/main" val="0"/>
              </a:ext>
            </a:extLst>
          </a:blip>
          <a:srcRect l="2998"/>
          <a:stretch/>
        </p:blipFill>
        <p:spPr>
          <a:xfrm>
            <a:off x="169707" y="1574800"/>
            <a:ext cx="8869862" cy="3708333"/>
          </a:xfrm>
          <a:prstGeom prst="rect">
            <a:avLst/>
          </a:prstGeom>
        </p:spPr>
      </p:pic>
      <p:sp>
        <p:nvSpPr>
          <p:cNvPr id="8" name="TextBox 7"/>
          <p:cNvSpPr txBox="1"/>
          <p:nvPr/>
        </p:nvSpPr>
        <p:spPr>
          <a:xfrm>
            <a:off x="1632275" y="217193"/>
            <a:ext cx="6509815" cy="523220"/>
          </a:xfrm>
          <a:prstGeom prst="rect">
            <a:avLst/>
          </a:prstGeom>
          <a:noFill/>
        </p:spPr>
        <p:txBody>
          <a:bodyPr wrap="none" rtlCol="0">
            <a:spAutoFit/>
          </a:bodyPr>
          <a:lstStyle/>
          <a:p>
            <a:r>
              <a:rPr lang="en-US" sz="2800" b="1" dirty="0" smtClean="0">
                <a:latin typeface="+mj-lt"/>
              </a:rPr>
              <a:t>Decision tree for software selection (2016)</a:t>
            </a:r>
            <a:endParaRPr lang="en-US" sz="2800" b="1" dirty="0">
              <a:latin typeface="+mj-lt"/>
            </a:endParaRPr>
          </a:p>
        </p:txBody>
      </p:sp>
      <p:cxnSp>
        <p:nvCxnSpPr>
          <p:cNvPr id="5" name="Straight Connector 4"/>
          <p:cNvCxnSpPr/>
          <p:nvPr/>
        </p:nvCxnSpPr>
        <p:spPr>
          <a:xfrm>
            <a:off x="5627077" y="2222786"/>
            <a:ext cx="1005181"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688095" y="1728833"/>
            <a:ext cx="823413" cy="369332"/>
          </a:xfrm>
          <a:prstGeom prst="rect">
            <a:avLst/>
          </a:prstGeom>
          <a:noFill/>
        </p:spPr>
        <p:txBody>
          <a:bodyPr wrap="none" rtlCol="0">
            <a:spAutoFit/>
          </a:bodyPr>
          <a:lstStyle/>
          <a:p>
            <a:r>
              <a:rPr lang="en-US" i="1" dirty="0" smtClean="0"/>
              <a:t>Sleuth</a:t>
            </a:r>
            <a:endParaRPr lang="en-US" i="1" dirty="0"/>
          </a:p>
        </p:txBody>
      </p:sp>
      <p:sp>
        <p:nvSpPr>
          <p:cNvPr id="10" name="TextBox 9"/>
          <p:cNvSpPr txBox="1"/>
          <p:nvPr/>
        </p:nvSpPr>
        <p:spPr>
          <a:xfrm>
            <a:off x="1537652" y="3184724"/>
            <a:ext cx="933193" cy="646331"/>
          </a:xfrm>
          <a:prstGeom prst="rect">
            <a:avLst/>
          </a:prstGeom>
          <a:noFill/>
        </p:spPr>
        <p:txBody>
          <a:bodyPr wrap="none" rtlCol="0">
            <a:spAutoFit/>
          </a:bodyPr>
          <a:lstStyle/>
          <a:p>
            <a:r>
              <a:rPr lang="en-US" i="1" dirty="0" smtClean="0"/>
              <a:t>, Sleuth</a:t>
            </a:r>
            <a:endParaRPr lang="en-US" i="1" dirty="0"/>
          </a:p>
          <a:p>
            <a:endParaRPr lang="en-US" dirty="0"/>
          </a:p>
        </p:txBody>
      </p:sp>
      <p:cxnSp>
        <p:nvCxnSpPr>
          <p:cNvPr id="12" name="Straight Connector 11"/>
          <p:cNvCxnSpPr/>
          <p:nvPr/>
        </p:nvCxnSpPr>
        <p:spPr>
          <a:xfrm flipV="1">
            <a:off x="7761485" y="4180954"/>
            <a:ext cx="1216781" cy="1764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990802" y="4375007"/>
            <a:ext cx="987464" cy="423388"/>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V="1">
            <a:off x="7567448" y="4269161"/>
            <a:ext cx="238136" cy="22933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408691" y="4676319"/>
            <a:ext cx="291629"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7126727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08" y="113"/>
            <a:ext cx="8229600" cy="1143000"/>
          </a:xfrm>
        </p:spPr>
        <p:txBody>
          <a:bodyPr/>
          <a:lstStyle/>
          <a:p>
            <a:r>
              <a:rPr lang="en-US" dirty="0"/>
              <a:t>G</a:t>
            </a:r>
            <a:r>
              <a:rPr lang="en-US" dirty="0" smtClean="0"/>
              <a:t>ene-set analysis (GSA) </a:t>
            </a:r>
            <a:endParaRPr lang="en-US" dirty="0"/>
          </a:p>
        </p:txBody>
      </p:sp>
      <p:sp>
        <p:nvSpPr>
          <p:cNvPr id="4" name="TextBox 3"/>
          <p:cNvSpPr txBox="1"/>
          <p:nvPr/>
        </p:nvSpPr>
        <p:spPr>
          <a:xfrm>
            <a:off x="4692445" y="1728146"/>
            <a:ext cx="1207382" cy="261610"/>
          </a:xfrm>
          <a:prstGeom prst="rect">
            <a:avLst/>
          </a:prstGeom>
          <a:noFill/>
        </p:spPr>
        <p:txBody>
          <a:bodyPr wrap="none" rtlCol="0">
            <a:spAutoFit/>
          </a:bodyPr>
          <a:lstStyle/>
          <a:p>
            <a:r>
              <a:rPr lang="sv-SE" sz="1100" dirty="0" smtClean="0">
                <a:latin typeface="Calibri Light" panose="020F0302020204030204" pitchFamily="34" charset="0"/>
              </a:rPr>
              <a:t>Immune </a:t>
            </a:r>
            <a:r>
              <a:rPr lang="sv-SE" sz="1100" dirty="0" err="1" smtClean="0">
                <a:latin typeface="Calibri Light" panose="020F0302020204030204" pitchFamily="34" charset="0"/>
              </a:rPr>
              <a:t>response</a:t>
            </a:r>
            <a:endParaRPr lang="sv-SE" sz="1100" dirty="0" smtClean="0">
              <a:latin typeface="Calibri Light" panose="020F0302020204030204" pitchFamily="34" charset="0"/>
            </a:endParaRPr>
          </a:p>
        </p:txBody>
      </p:sp>
      <p:sp>
        <p:nvSpPr>
          <p:cNvPr id="5" name="TextBox 4"/>
          <p:cNvSpPr txBox="1"/>
          <p:nvPr/>
        </p:nvSpPr>
        <p:spPr>
          <a:xfrm>
            <a:off x="4907848" y="2578323"/>
            <a:ext cx="684803" cy="261610"/>
          </a:xfrm>
          <a:prstGeom prst="rect">
            <a:avLst/>
          </a:prstGeom>
          <a:noFill/>
        </p:spPr>
        <p:txBody>
          <a:bodyPr wrap="none" rtlCol="0">
            <a:spAutoFit/>
          </a:bodyPr>
          <a:lstStyle/>
          <a:p>
            <a:r>
              <a:rPr lang="sv-SE" sz="1100" dirty="0" err="1" smtClean="0">
                <a:latin typeface="Calibri Light" panose="020F0302020204030204" pitchFamily="34" charset="0"/>
              </a:rPr>
              <a:t>Pyruvate</a:t>
            </a:r>
            <a:endParaRPr lang="sv-SE" sz="1100" dirty="0" smtClean="0">
              <a:latin typeface="Calibri Light" panose="020F0302020204030204" pitchFamily="34" charset="0"/>
            </a:endParaRPr>
          </a:p>
        </p:txBody>
      </p:sp>
      <p:sp>
        <p:nvSpPr>
          <p:cNvPr id="6" name="Oval 5"/>
          <p:cNvSpPr/>
          <p:nvPr/>
        </p:nvSpPr>
        <p:spPr>
          <a:xfrm rot="16200000">
            <a:off x="4252039" y="1645919"/>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rot="16200000">
            <a:off x="4469153" y="2499474"/>
            <a:ext cx="434229" cy="4342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rot="16200000">
            <a:off x="4131492" y="3653429"/>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Oval 8"/>
          <p:cNvSpPr/>
          <p:nvPr/>
        </p:nvSpPr>
        <p:spPr>
          <a:xfrm rot="16200000">
            <a:off x="4107514" y="3135486"/>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p:cNvSpPr/>
          <p:nvPr/>
        </p:nvSpPr>
        <p:spPr>
          <a:xfrm rot="16200000">
            <a:off x="4727854" y="3412335"/>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Oval 10"/>
          <p:cNvSpPr/>
          <p:nvPr/>
        </p:nvSpPr>
        <p:spPr>
          <a:xfrm rot="16200000">
            <a:off x="5281419" y="2096579"/>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p:cNvSpPr/>
          <p:nvPr/>
        </p:nvSpPr>
        <p:spPr>
          <a:xfrm rot="16200000">
            <a:off x="4850507" y="1038885"/>
            <a:ext cx="241093" cy="24109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3390894" y="1485900"/>
            <a:ext cx="857335" cy="2003256"/>
            <a:chOff x="3394704" y="1485900"/>
            <a:chExt cx="857335" cy="2003256"/>
          </a:xfrm>
        </p:grpSpPr>
        <p:cxnSp>
          <p:nvCxnSpPr>
            <p:cNvPr id="14" name="Straight Connector 13"/>
            <p:cNvCxnSpPr>
              <a:endCxn id="10" idx="0"/>
            </p:cNvCxnSpPr>
            <p:nvPr/>
          </p:nvCxnSpPr>
          <p:spPr>
            <a:xfrm>
              <a:off x="3394710" y="1485900"/>
              <a:ext cx="857329" cy="37713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10" idx="0"/>
            </p:cNvCxnSpPr>
            <p:nvPr/>
          </p:nvCxnSpPr>
          <p:spPr>
            <a:xfrm>
              <a:off x="3394710" y="1778523"/>
              <a:ext cx="857329" cy="8451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10" idx="0"/>
            </p:cNvCxnSpPr>
            <p:nvPr/>
          </p:nvCxnSpPr>
          <p:spPr>
            <a:xfrm flipV="1">
              <a:off x="3394709" y="1863033"/>
              <a:ext cx="857330" cy="3497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0" idx="0"/>
            </p:cNvCxnSpPr>
            <p:nvPr/>
          </p:nvCxnSpPr>
          <p:spPr>
            <a:xfrm flipV="1">
              <a:off x="3394710" y="1863033"/>
              <a:ext cx="857329" cy="2335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10" idx="0"/>
            </p:cNvCxnSpPr>
            <p:nvPr/>
          </p:nvCxnSpPr>
          <p:spPr>
            <a:xfrm flipV="1">
              <a:off x="3394708" y="1863033"/>
              <a:ext cx="857331" cy="98359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0" idx="0"/>
            </p:cNvCxnSpPr>
            <p:nvPr/>
          </p:nvCxnSpPr>
          <p:spPr>
            <a:xfrm flipV="1">
              <a:off x="3394707" y="1863033"/>
              <a:ext cx="857332" cy="92951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10" idx="0"/>
            </p:cNvCxnSpPr>
            <p:nvPr/>
          </p:nvCxnSpPr>
          <p:spPr>
            <a:xfrm flipV="1">
              <a:off x="3394710" y="1863033"/>
              <a:ext cx="857329" cy="88265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endCxn id="10" idx="0"/>
            </p:cNvCxnSpPr>
            <p:nvPr/>
          </p:nvCxnSpPr>
          <p:spPr>
            <a:xfrm flipV="1">
              <a:off x="3394704" y="1863033"/>
              <a:ext cx="857335" cy="8538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10" idx="0"/>
            </p:cNvCxnSpPr>
            <p:nvPr/>
          </p:nvCxnSpPr>
          <p:spPr>
            <a:xfrm flipV="1">
              <a:off x="3394710" y="1863033"/>
              <a:ext cx="857329" cy="162612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390892" y="2131276"/>
            <a:ext cx="1074451" cy="1711178"/>
            <a:chOff x="3394702" y="2131276"/>
            <a:chExt cx="1074451" cy="1711178"/>
          </a:xfrm>
        </p:grpSpPr>
        <p:cxnSp>
          <p:nvCxnSpPr>
            <p:cNvPr id="24" name="Straight Connector 23"/>
            <p:cNvCxnSpPr>
              <a:endCxn id="11" idx="0"/>
            </p:cNvCxnSpPr>
            <p:nvPr/>
          </p:nvCxnSpPr>
          <p:spPr>
            <a:xfrm>
              <a:off x="3394710" y="2131276"/>
              <a:ext cx="1074443" cy="58531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endCxn id="11" idx="0"/>
            </p:cNvCxnSpPr>
            <p:nvPr/>
          </p:nvCxnSpPr>
          <p:spPr>
            <a:xfrm>
              <a:off x="3394710" y="2466309"/>
              <a:ext cx="1074443" cy="25027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11" idx="0"/>
            </p:cNvCxnSpPr>
            <p:nvPr/>
          </p:nvCxnSpPr>
          <p:spPr>
            <a:xfrm flipV="1">
              <a:off x="3394704" y="2716588"/>
              <a:ext cx="1074449" cy="26264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1" idx="0"/>
            </p:cNvCxnSpPr>
            <p:nvPr/>
          </p:nvCxnSpPr>
          <p:spPr>
            <a:xfrm flipV="1">
              <a:off x="3394710" y="2716588"/>
              <a:ext cx="1074443" cy="351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1" idx="0"/>
            </p:cNvCxnSpPr>
            <p:nvPr/>
          </p:nvCxnSpPr>
          <p:spPr>
            <a:xfrm flipV="1">
              <a:off x="3394703" y="2716588"/>
              <a:ext cx="1074450" cy="48493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endCxn id="11" idx="0"/>
            </p:cNvCxnSpPr>
            <p:nvPr/>
          </p:nvCxnSpPr>
          <p:spPr>
            <a:xfrm flipV="1">
              <a:off x="3394710" y="2716588"/>
              <a:ext cx="1074443" cy="56708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11" idx="0"/>
            </p:cNvCxnSpPr>
            <p:nvPr/>
          </p:nvCxnSpPr>
          <p:spPr>
            <a:xfrm flipV="1">
              <a:off x="3394702" y="2716588"/>
              <a:ext cx="1074451" cy="93099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11" idx="0"/>
            </p:cNvCxnSpPr>
            <p:nvPr/>
          </p:nvCxnSpPr>
          <p:spPr>
            <a:xfrm flipV="1">
              <a:off x="3394710" y="2716588"/>
              <a:ext cx="1074443" cy="112586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3390892" y="1159431"/>
            <a:ext cx="1455805" cy="698527"/>
            <a:chOff x="3394702" y="1159431"/>
            <a:chExt cx="1455805" cy="698527"/>
          </a:xfrm>
        </p:grpSpPr>
        <p:cxnSp>
          <p:nvCxnSpPr>
            <p:cNvPr id="33" name="Straight Connector 32"/>
            <p:cNvCxnSpPr>
              <a:endCxn id="16" idx="0"/>
            </p:cNvCxnSpPr>
            <p:nvPr/>
          </p:nvCxnSpPr>
          <p:spPr>
            <a:xfrm flipV="1">
              <a:off x="3397955" y="1159431"/>
              <a:ext cx="1452552" cy="5182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endCxn id="16" idx="0"/>
            </p:cNvCxnSpPr>
            <p:nvPr/>
          </p:nvCxnSpPr>
          <p:spPr>
            <a:xfrm flipV="1">
              <a:off x="3397955" y="1159431"/>
              <a:ext cx="1452552" cy="454573"/>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16" idx="0"/>
            </p:cNvCxnSpPr>
            <p:nvPr/>
          </p:nvCxnSpPr>
          <p:spPr>
            <a:xfrm flipV="1">
              <a:off x="3394702" y="1159431"/>
              <a:ext cx="1455805" cy="698527"/>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16" idx="0"/>
            </p:cNvCxnSpPr>
            <p:nvPr/>
          </p:nvCxnSpPr>
          <p:spPr>
            <a:xfrm flipV="1">
              <a:off x="3394710" y="1159431"/>
              <a:ext cx="1455797" cy="2810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3390891" y="2170704"/>
            <a:ext cx="1886718" cy="382506"/>
            <a:chOff x="3394701" y="2170704"/>
            <a:chExt cx="1886718" cy="382506"/>
          </a:xfrm>
        </p:grpSpPr>
        <p:cxnSp>
          <p:nvCxnSpPr>
            <p:cNvPr id="38" name="Straight Connector 37"/>
            <p:cNvCxnSpPr>
              <a:endCxn id="15" idx="0"/>
            </p:cNvCxnSpPr>
            <p:nvPr/>
          </p:nvCxnSpPr>
          <p:spPr>
            <a:xfrm flipV="1">
              <a:off x="3394710" y="2217125"/>
              <a:ext cx="1886709" cy="3504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endCxn id="15" idx="0"/>
            </p:cNvCxnSpPr>
            <p:nvPr/>
          </p:nvCxnSpPr>
          <p:spPr>
            <a:xfrm flipV="1">
              <a:off x="3394710" y="2217125"/>
              <a:ext cx="1886709" cy="13096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endCxn id="15" idx="0"/>
            </p:cNvCxnSpPr>
            <p:nvPr/>
          </p:nvCxnSpPr>
          <p:spPr>
            <a:xfrm flipV="1">
              <a:off x="3394702" y="2217125"/>
              <a:ext cx="1886717" cy="33608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endCxn id="15" idx="0"/>
            </p:cNvCxnSpPr>
            <p:nvPr/>
          </p:nvCxnSpPr>
          <p:spPr>
            <a:xfrm>
              <a:off x="3394701" y="2170704"/>
              <a:ext cx="1886718" cy="4642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390889" y="2917186"/>
            <a:ext cx="712815" cy="657271"/>
            <a:chOff x="3394699" y="2917186"/>
            <a:chExt cx="712815" cy="657271"/>
          </a:xfrm>
        </p:grpSpPr>
        <p:cxnSp>
          <p:nvCxnSpPr>
            <p:cNvPr id="43" name="Straight Connector 42"/>
            <p:cNvCxnSpPr>
              <a:endCxn id="13" idx="0"/>
            </p:cNvCxnSpPr>
            <p:nvPr/>
          </p:nvCxnSpPr>
          <p:spPr>
            <a:xfrm>
              <a:off x="3394710" y="2917186"/>
              <a:ext cx="712804" cy="33884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3" idx="0"/>
            </p:cNvCxnSpPr>
            <p:nvPr/>
          </p:nvCxnSpPr>
          <p:spPr>
            <a:xfrm>
              <a:off x="3394701" y="2962363"/>
              <a:ext cx="712813" cy="29366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endCxn id="13" idx="0"/>
            </p:cNvCxnSpPr>
            <p:nvPr/>
          </p:nvCxnSpPr>
          <p:spPr>
            <a:xfrm>
              <a:off x="3394710" y="3127760"/>
              <a:ext cx="712804" cy="128272"/>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endCxn id="13" idx="0"/>
            </p:cNvCxnSpPr>
            <p:nvPr/>
          </p:nvCxnSpPr>
          <p:spPr>
            <a:xfrm flipV="1">
              <a:off x="3394700" y="3256032"/>
              <a:ext cx="712814" cy="128948"/>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endCxn id="13" idx="0"/>
            </p:cNvCxnSpPr>
            <p:nvPr/>
          </p:nvCxnSpPr>
          <p:spPr>
            <a:xfrm flipV="1">
              <a:off x="3394710" y="3256032"/>
              <a:ext cx="712804" cy="31842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13" idx="0"/>
            </p:cNvCxnSpPr>
            <p:nvPr/>
          </p:nvCxnSpPr>
          <p:spPr>
            <a:xfrm flipV="1">
              <a:off x="3394699" y="3256032"/>
              <a:ext cx="712815" cy="28257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3390864" y="3426865"/>
            <a:ext cx="1333180" cy="172960"/>
            <a:chOff x="3394674" y="3426865"/>
            <a:chExt cx="1333180" cy="172960"/>
          </a:xfrm>
        </p:grpSpPr>
        <p:cxnSp>
          <p:nvCxnSpPr>
            <p:cNvPr id="50" name="Straight Connector 49"/>
            <p:cNvCxnSpPr>
              <a:endCxn id="14" idx="0"/>
            </p:cNvCxnSpPr>
            <p:nvPr/>
          </p:nvCxnSpPr>
          <p:spPr>
            <a:xfrm>
              <a:off x="3394698" y="3426865"/>
              <a:ext cx="1333156" cy="10601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14" idx="0"/>
            </p:cNvCxnSpPr>
            <p:nvPr/>
          </p:nvCxnSpPr>
          <p:spPr>
            <a:xfrm>
              <a:off x="3394686" y="3515005"/>
              <a:ext cx="1333168" cy="17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14" idx="0"/>
            </p:cNvCxnSpPr>
            <p:nvPr/>
          </p:nvCxnSpPr>
          <p:spPr>
            <a:xfrm flipV="1">
              <a:off x="3394674" y="3532881"/>
              <a:ext cx="1333180" cy="6694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a:off x="3386804" y="3624620"/>
            <a:ext cx="740878" cy="341604"/>
            <a:chOff x="3390614" y="3624620"/>
            <a:chExt cx="740878" cy="341604"/>
          </a:xfrm>
        </p:grpSpPr>
        <p:cxnSp>
          <p:nvCxnSpPr>
            <p:cNvPr id="54" name="Straight Connector 53"/>
            <p:cNvCxnSpPr>
              <a:endCxn id="12" idx="0"/>
            </p:cNvCxnSpPr>
            <p:nvPr/>
          </p:nvCxnSpPr>
          <p:spPr>
            <a:xfrm flipV="1">
              <a:off x="3390615" y="3773975"/>
              <a:ext cx="740877" cy="19224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2" idx="0"/>
            </p:cNvCxnSpPr>
            <p:nvPr/>
          </p:nvCxnSpPr>
          <p:spPr>
            <a:xfrm flipV="1">
              <a:off x="3394710" y="3773975"/>
              <a:ext cx="736782" cy="16243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12" idx="0"/>
            </p:cNvCxnSpPr>
            <p:nvPr/>
          </p:nvCxnSpPr>
          <p:spPr>
            <a:xfrm flipV="1">
              <a:off x="3390614" y="3773975"/>
              <a:ext cx="740878" cy="111554"/>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12" idx="0"/>
            </p:cNvCxnSpPr>
            <p:nvPr/>
          </p:nvCxnSpPr>
          <p:spPr>
            <a:xfrm>
              <a:off x="3394710" y="3705099"/>
              <a:ext cx="736782" cy="6887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12" idx="0"/>
            </p:cNvCxnSpPr>
            <p:nvPr/>
          </p:nvCxnSpPr>
          <p:spPr>
            <a:xfrm>
              <a:off x="3394710" y="3624620"/>
              <a:ext cx="736782" cy="149355"/>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4596278" y="880506"/>
            <a:ext cx="2452260" cy="3243121"/>
            <a:chOff x="6345068" y="880506"/>
            <a:chExt cx="2452260" cy="3243121"/>
          </a:xfrm>
        </p:grpSpPr>
        <p:sp>
          <p:nvSpPr>
            <p:cNvPr id="60" name="Oval 59"/>
            <p:cNvSpPr/>
            <p:nvPr/>
          </p:nvSpPr>
          <p:spPr>
            <a:xfrm rot="10800000">
              <a:off x="7705265" y="22856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Oval 60"/>
            <p:cNvSpPr/>
            <p:nvPr/>
          </p:nvSpPr>
          <p:spPr>
            <a:xfrm rot="10800000">
              <a:off x="8125985" y="27345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Oval 61"/>
            <p:cNvSpPr/>
            <p:nvPr/>
          </p:nvSpPr>
          <p:spPr>
            <a:xfrm rot="10800000">
              <a:off x="8244534" y="21278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Oval 62"/>
            <p:cNvSpPr/>
            <p:nvPr/>
          </p:nvSpPr>
          <p:spPr>
            <a:xfrm rot="10800000">
              <a:off x="7954107" y="31834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val 63"/>
            <p:cNvSpPr/>
            <p:nvPr/>
          </p:nvSpPr>
          <p:spPr>
            <a:xfrm rot="16200000">
              <a:off x="7378816" y="12176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Oval 64"/>
            <p:cNvSpPr/>
            <p:nvPr/>
          </p:nvSpPr>
          <p:spPr>
            <a:xfrm rot="460365" flipV="1">
              <a:off x="7255370" y="281803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rot="18429493">
              <a:off x="7519112" y="350745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Oval 66"/>
            <p:cNvSpPr/>
            <p:nvPr/>
          </p:nvSpPr>
          <p:spPr>
            <a:xfrm rot="18429493">
              <a:off x="6936701" y="378517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val 67"/>
            <p:cNvSpPr/>
            <p:nvPr/>
          </p:nvSpPr>
          <p:spPr>
            <a:xfrm rot="18429493">
              <a:off x="7319192" y="403258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rot="460365" flipV="1">
              <a:off x="8706290" y="12267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val 69"/>
            <p:cNvSpPr/>
            <p:nvPr/>
          </p:nvSpPr>
          <p:spPr>
            <a:xfrm rot="460365" flipV="1">
              <a:off x="8029599" y="125505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Oval 70"/>
            <p:cNvSpPr/>
            <p:nvPr/>
          </p:nvSpPr>
          <p:spPr>
            <a:xfrm rot="460365" flipV="1">
              <a:off x="8056280" y="38400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Oval 71"/>
            <p:cNvSpPr/>
            <p:nvPr/>
          </p:nvSpPr>
          <p:spPr>
            <a:xfrm rot="460365" flipV="1">
              <a:off x="8645343" y="26988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Oval 72"/>
            <p:cNvSpPr/>
            <p:nvPr/>
          </p:nvSpPr>
          <p:spPr>
            <a:xfrm rot="460365" flipV="1">
              <a:off x="6345068" y="14155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rot="460365" flipV="1">
              <a:off x="8346645" y="88050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p:cNvGrpSpPr/>
          <p:nvPr/>
        </p:nvGrpSpPr>
        <p:grpSpPr>
          <a:xfrm>
            <a:off x="4085974" y="1103149"/>
            <a:ext cx="1306944" cy="2985221"/>
            <a:chOff x="5834764" y="1103149"/>
            <a:chExt cx="1306944" cy="2985221"/>
          </a:xfrm>
        </p:grpSpPr>
        <p:sp>
          <p:nvSpPr>
            <p:cNvPr id="76" name="Oval 75"/>
            <p:cNvSpPr/>
            <p:nvPr/>
          </p:nvSpPr>
          <p:spPr>
            <a:xfrm rot="16200000">
              <a:off x="6929998" y="16383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val 76"/>
            <p:cNvSpPr/>
            <p:nvPr/>
          </p:nvSpPr>
          <p:spPr>
            <a:xfrm rot="460365" flipV="1">
              <a:off x="6778492" y="32066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rot="460365" flipV="1">
              <a:off x="6421326" y="381629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Oval 78"/>
            <p:cNvSpPr/>
            <p:nvPr/>
          </p:nvSpPr>
          <p:spPr>
            <a:xfrm rot="460365" flipV="1">
              <a:off x="7050670" y="110314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Oval 79"/>
            <p:cNvSpPr/>
            <p:nvPr/>
          </p:nvSpPr>
          <p:spPr>
            <a:xfrm rot="460365" flipV="1">
              <a:off x="6629228" y="197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1" name="Oval 80"/>
            <p:cNvSpPr/>
            <p:nvPr/>
          </p:nvSpPr>
          <p:spPr>
            <a:xfrm rot="460365" flipV="1">
              <a:off x="5834764" y="39973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82" name="Group 81"/>
          <p:cNvGrpSpPr/>
          <p:nvPr/>
        </p:nvGrpSpPr>
        <p:grpSpPr>
          <a:xfrm>
            <a:off x="4337385" y="858441"/>
            <a:ext cx="2806384" cy="3338012"/>
            <a:chOff x="6086175" y="858441"/>
            <a:chExt cx="2806384" cy="3338012"/>
          </a:xfrm>
        </p:grpSpPr>
        <p:sp>
          <p:nvSpPr>
            <p:cNvPr id="83" name="Oval 82"/>
            <p:cNvSpPr/>
            <p:nvPr/>
          </p:nvSpPr>
          <p:spPr>
            <a:xfrm rot="16200000">
              <a:off x="7436610" y="27800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4" name="Oval 83"/>
            <p:cNvSpPr/>
            <p:nvPr/>
          </p:nvSpPr>
          <p:spPr>
            <a:xfrm rot="16200000">
              <a:off x="7589010" y="293243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Oval 84"/>
            <p:cNvSpPr/>
            <p:nvPr/>
          </p:nvSpPr>
          <p:spPr>
            <a:xfrm rot="16200000">
              <a:off x="7741410" y="289252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Oval 85"/>
            <p:cNvSpPr/>
            <p:nvPr/>
          </p:nvSpPr>
          <p:spPr>
            <a:xfrm rot="16200000">
              <a:off x="7712835" y="26524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Oval 86"/>
            <p:cNvSpPr/>
            <p:nvPr/>
          </p:nvSpPr>
          <p:spPr>
            <a:xfrm rot="16200000">
              <a:off x="6987792" y="32007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Oval 87"/>
            <p:cNvSpPr/>
            <p:nvPr/>
          </p:nvSpPr>
          <p:spPr>
            <a:xfrm rot="16200000">
              <a:off x="7140192" y="335315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Oval 88"/>
            <p:cNvSpPr/>
            <p:nvPr/>
          </p:nvSpPr>
          <p:spPr>
            <a:xfrm rot="16200000">
              <a:off x="7292592" y="33132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6200000">
              <a:off x="7264017" y="307316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6200000">
              <a:off x="7442067" y="31669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6200000">
              <a:off x="7594467" y="331930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6200000">
              <a:off x="7746867" y="327939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4" name="Oval 93"/>
            <p:cNvSpPr/>
            <p:nvPr/>
          </p:nvSpPr>
          <p:spPr>
            <a:xfrm rot="16200000">
              <a:off x="7718292" y="30393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p:cNvSpPr/>
            <p:nvPr/>
          </p:nvSpPr>
          <p:spPr>
            <a:xfrm rot="10800000">
              <a:off x="7857665" y="21332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Oval 95"/>
            <p:cNvSpPr/>
            <p:nvPr/>
          </p:nvSpPr>
          <p:spPr>
            <a:xfrm rot="10800000">
              <a:off x="7817753" y="1980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p:cNvSpPr/>
            <p:nvPr/>
          </p:nvSpPr>
          <p:spPr>
            <a:xfrm rot="10800000">
              <a:off x="7577676" y="200947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8" name="Oval 97"/>
            <p:cNvSpPr/>
            <p:nvPr/>
          </p:nvSpPr>
          <p:spPr>
            <a:xfrm rot="10800000">
              <a:off x="8278385" y="25821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p:cNvSpPr/>
            <p:nvPr/>
          </p:nvSpPr>
          <p:spPr>
            <a:xfrm rot="10800000">
              <a:off x="8238473" y="24297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p:cNvSpPr/>
            <p:nvPr/>
          </p:nvSpPr>
          <p:spPr>
            <a:xfrm rot="10800000">
              <a:off x="7998396" y="245828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p:cNvSpPr/>
            <p:nvPr/>
          </p:nvSpPr>
          <p:spPr>
            <a:xfrm rot="10800000">
              <a:off x="8092134" y="2280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p:cNvSpPr/>
            <p:nvPr/>
          </p:nvSpPr>
          <p:spPr>
            <a:xfrm rot="10800000">
              <a:off x="8204622" y="19754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Oval 102"/>
            <p:cNvSpPr/>
            <p:nvPr/>
          </p:nvSpPr>
          <p:spPr>
            <a:xfrm rot="10800000">
              <a:off x="7964545" y="20040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Oval 103"/>
            <p:cNvSpPr/>
            <p:nvPr/>
          </p:nvSpPr>
          <p:spPr>
            <a:xfrm rot="10800000">
              <a:off x="8081696" y="34596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p:cNvSpPr/>
            <p:nvPr/>
          </p:nvSpPr>
          <p:spPr>
            <a:xfrm rot="10800000">
              <a:off x="8234096" y="330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p:cNvSpPr/>
            <p:nvPr/>
          </p:nvSpPr>
          <p:spPr>
            <a:xfrm rot="10800000">
              <a:off x="8194184" y="31548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 name="Oval 106"/>
            <p:cNvSpPr/>
            <p:nvPr/>
          </p:nvSpPr>
          <p:spPr>
            <a:xfrm rot="10800000">
              <a:off x="8502416" y="39084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 name="Oval 107"/>
            <p:cNvSpPr/>
            <p:nvPr/>
          </p:nvSpPr>
          <p:spPr>
            <a:xfrm rot="10800000">
              <a:off x="8654816" y="37560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p:cNvSpPr/>
            <p:nvPr/>
          </p:nvSpPr>
          <p:spPr>
            <a:xfrm rot="10800000">
              <a:off x="8614904" y="36036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p:cNvSpPr/>
            <p:nvPr/>
          </p:nvSpPr>
          <p:spPr>
            <a:xfrm rot="10800000">
              <a:off x="8374827" y="363225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 name="Oval 110"/>
            <p:cNvSpPr/>
            <p:nvPr/>
          </p:nvSpPr>
          <p:spPr>
            <a:xfrm rot="10800000">
              <a:off x="8468565" y="34542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Oval 111"/>
            <p:cNvSpPr/>
            <p:nvPr/>
          </p:nvSpPr>
          <p:spPr>
            <a:xfrm rot="10800000">
              <a:off x="8620965" y="33018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Oval 112"/>
            <p:cNvSpPr/>
            <p:nvPr/>
          </p:nvSpPr>
          <p:spPr>
            <a:xfrm rot="10800000">
              <a:off x="8581053" y="31494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p:cNvSpPr/>
            <p:nvPr/>
          </p:nvSpPr>
          <p:spPr>
            <a:xfrm rot="10800000">
              <a:off x="8340976" y="317797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p:cNvSpPr/>
            <p:nvPr/>
          </p:nvSpPr>
          <p:spPr>
            <a:xfrm rot="16200000">
              <a:off x="7531216" y="13700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Oval 115"/>
            <p:cNvSpPr/>
            <p:nvPr/>
          </p:nvSpPr>
          <p:spPr>
            <a:xfrm rot="16200000">
              <a:off x="7683616" y="13301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p:cNvSpPr/>
            <p:nvPr/>
          </p:nvSpPr>
          <p:spPr>
            <a:xfrm rot="16200000">
              <a:off x="7655041" y="10900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p:cNvSpPr/>
            <p:nvPr/>
          </p:nvSpPr>
          <p:spPr>
            <a:xfrm rot="16200000">
              <a:off x="7101599" y="165000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Oval 118"/>
            <p:cNvSpPr/>
            <p:nvPr/>
          </p:nvSpPr>
          <p:spPr>
            <a:xfrm rot="16200000">
              <a:off x="7377479" y="20699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0" name="Oval 119"/>
            <p:cNvSpPr/>
            <p:nvPr/>
          </p:nvSpPr>
          <p:spPr>
            <a:xfrm rot="16200000">
              <a:off x="7206223" y="151074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1" name="Oval 120"/>
            <p:cNvSpPr/>
            <p:nvPr/>
          </p:nvSpPr>
          <p:spPr>
            <a:xfrm rot="16200000">
              <a:off x="7384273" y="160448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val 121"/>
            <p:cNvSpPr/>
            <p:nvPr/>
          </p:nvSpPr>
          <p:spPr>
            <a:xfrm rot="16200000">
              <a:off x="7691376" y="18809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rot="16200000">
              <a:off x="7689073" y="17169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p:cNvSpPr/>
            <p:nvPr/>
          </p:nvSpPr>
          <p:spPr>
            <a:xfrm rot="16200000">
              <a:off x="7660498" y="14768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p:cNvSpPr/>
            <p:nvPr/>
          </p:nvSpPr>
          <p:spPr>
            <a:xfrm rot="460365" flipV="1">
              <a:off x="7319499" y="267723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Oval 125"/>
            <p:cNvSpPr/>
            <p:nvPr/>
          </p:nvSpPr>
          <p:spPr>
            <a:xfrm rot="460365" flipV="1">
              <a:off x="7184584" y="2500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p:cNvSpPr/>
            <p:nvPr/>
          </p:nvSpPr>
          <p:spPr>
            <a:xfrm rot="460365" flipV="1">
              <a:off x="7418696" y="25613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p:cNvSpPr/>
            <p:nvPr/>
          </p:nvSpPr>
          <p:spPr>
            <a:xfrm rot="460365" flipV="1">
              <a:off x="6647805" y="303528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9" name="Oval 128"/>
            <p:cNvSpPr/>
            <p:nvPr/>
          </p:nvSpPr>
          <p:spPr>
            <a:xfrm rot="460365" flipV="1">
              <a:off x="6707707" y="288957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p:cNvSpPr/>
            <p:nvPr/>
          </p:nvSpPr>
          <p:spPr>
            <a:xfrm rot="460365" flipV="1">
              <a:off x="6941819" y="294994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1" name="Oval 130"/>
            <p:cNvSpPr/>
            <p:nvPr/>
          </p:nvSpPr>
          <p:spPr>
            <a:xfrm rot="460365" flipV="1">
              <a:off x="6872693" y="2830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2" name="Oval 131"/>
            <p:cNvSpPr/>
            <p:nvPr/>
          </p:nvSpPr>
          <p:spPr>
            <a:xfrm rot="460365" flipV="1">
              <a:off x="6586636" y="234462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3" name="Oval 132"/>
            <p:cNvSpPr/>
            <p:nvPr/>
          </p:nvSpPr>
          <p:spPr>
            <a:xfrm rot="460365" flipV="1">
              <a:off x="6801907" y="244388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rot="460365" flipV="1">
              <a:off x="6992668" y="253280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5" name="Oval 134"/>
            <p:cNvSpPr/>
            <p:nvPr/>
          </p:nvSpPr>
          <p:spPr>
            <a:xfrm rot="18429493">
              <a:off x="7548518" y="372096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6" name="Oval 135"/>
            <p:cNvSpPr/>
            <p:nvPr/>
          </p:nvSpPr>
          <p:spPr>
            <a:xfrm rot="18429493">
              <a:off x="7694084" y="378121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7" name="Oval 136"/>
            <p:cNvSpPr/>
            <p:nvPr/>
          </p:nvSpPr>
          <p:spPr>
            <a:xfrm rot="18429493">
              <a:off x="7816322" y="357261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p:cNvSpPr/>
            <p:nvPr/>
          </p:nvSpPr>
          <p:spPr>
            <a:xfrm rot="18429493">
              <a:off x="6907295" y="357166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rot="18429493">
              <a:off x="7082267" y="384542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p:cNvSpPr/>
            <p:nvPr/>
          </p:nvSpPr>
          <p:spPr>
            <a:xfrm rot="18429493">
              <a:off x="7204504" y="363682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p:cNvSpPr/>
            <p:nvPr/>
          </p:nvSpPr>
          <p:spPr>
            <a:xfrm rot="18429493">
              <a:off x="7289786" y="38190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p:cNvSpPr/>
            <p:nvPr/>
          </p:nvSpPr>
          <p:spPr>
            <a:xfrm rot="18429493">
              <a:off x="7464757" y="40928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p:cNvSpPr/>
            <p:nvPr/>
          </p:nvSpPr>
          <p:spPr>
            <a:xfrm rot="18429493">
              <a:off x="7586995" y="388423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p:cNvSpPr/>
            <p:nvPr/>
          </p:nvSpPr>
          <p:spPr>
            <a:xfrm rot="460365" flipV="1">
              <a:off x="8542964" y="148349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p:cNvSpPr/>
            <p:nvPr/>
          </p:nvSpPr>
          <p:spPr>
            <a:xfrm rot="460365" flipV="1">
              <a:off x="8412276" y="131211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p:cNvSpPr/>
            <p:nvPr/>
          </p:nvSpPr>
          <p:spPr>
            <a:xfrm rot="460365" flipV="1">
              <a:off x="8472178" y="1166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p:cNvSpPr/>
            <p:nvPr/>
          </p:nvSpPr>
          <p:spPr>
            <a:xfrm rot="460365" flipV="1">
              <a:off x="8066086" y="187212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p:cNvSpPr/>
            <p:nvPr/>
          </p:nvSpPr>
          <p:spPr>
            <a:xfrm rot="460365" flipV="1">
              <a:off x="7935399" y="1700739"/>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p:cNvSpPr/>
            <p:nvPr/>
          </p:nvSpPr>
          <p:spPr>
            <a:xfrm rot="460365" flipV="1">
              <a:off x="7995301" y="155503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rot="460365" flipV="1">
              <a:off x="8229413" y="161540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rot="460365" flipV="1">
              <a:off x="8160287" y="142643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2" name="Oval 151"/>
            <p:cNvSpPr/>
            <p:nvPr/>
          </p:nvSpPr>
          <p:spPr>
            <a:xfrm rot="460365" flipV="1">
              <a:off x="8089501" y="11093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3" name="Oval 152"/>
            <p:cNvSpPr/>
            <p:nvPr/>
          </p:nvSpPr>
          <p:spPr>
            <a:xfrm rot="460365" flipV="1">
              <a:off x="8323614" y="116971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Oval 153"/>
            <p:cNvSpPr/>
            <p:nvPr/>
          </p:nvSpPr>
          <p:spPr>
            <a:xfrm rot="460365" flipV="1">
              <a:off x="6764686" y="393450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Oval 154"/>
            <p:cNvSpPr/>
            <p:nvPr/>
          </p:nvSpPr>
          <p:spPr>
            <a:xfrm rot="460365" flipV="1">
              <a:off x="6375969" y="315249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6" name="Oval 155"/>
            <p:cNvSpPr/>
            <p:nvPr/>
          </p:nvSpPr>
          <p:spPr>
            <a:xfrm rot="460365" flipV="1">
              <a:off x="8341242" y="291684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7" name="Oval 156"/>
            <p:cNvSpPr/>
            <p:nvPr/>
          </p:nvSpPr>
          <p:spPr>
            <a:xfrm rot="460365" flipV="1">
              <a:off x="6662308" y="163461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8" name="Oval 157"/>
            <p:cNvSpPr/>
            <p:nvPr/>
          </p:nvSpPr>
          <p:spPr>
            <a:xfrm rot="460365" flipV="1">
              <a:off x="6086175" y="246357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9" name="Oval 158"/>
            <p:cNvSpPr/>
            <p:nvPr/>
          </p:nvSpPr>
          <p:spPr>
            <a:xfrm rot="460365" flipV="1">
              <a:off x="7986588" y="4105415"/>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Oval 159"/>
            <p:cNvSpPr/>
            <p:nvPr/>
          </p:nvSpPr>
          <p:spPr>
            <a:xfrm rot="460365" flipV="1">
              <a:off x="8292629" y="4018654"/>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val 160"/>
            <p:cNvSpPr/>
            <p:nvPr/>
          </p:nvSpPr>
          <p:spPr>
            <a:xfrm rot="460365" flipV="1">
              <a:off x="8575382" y="2322710"/>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rot="460365" flipV="1">
              <a:off x="7475524" y="85844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3" name="Oval 162"/>
            <p:cNvSpPr/>
            <p:nvPr/>
          </p:nvSpPr>
          <p:spPr>
            <a:xfrm rot="460365" flipV="1">
              <a:off x="8801521" y="403786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4" name="Oval 163"/>
            <p:cNvSpPr/>
            <p:nvPr/>
          </p:nvSpPr>
          <p:spPr>
            <a:xfrm rot="460365" flipV="1">
              <a:off x="6233070" y="3994401"/>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5" name="Oval 164"/>
            <p:cNvSpPr/>
            <p:nvPr/>
          </p:nvSpPr>
          <p:spPr>
            <a:xfrm rot="460365" flipV="1">
              <a:off x="7735739" y="2477257"/>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6" name="Oval 165"/>
            <p:cNvSpPr/>
            <p:nvPr/>
          </p:nvSpPr>
          <p:spPr>
            <a:xfrm rot="460365" flipV="1">
              <a:off x="8036177" y="2945518"/>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Oval 166"/>
            <p:cNvSpPr/>
            <p:nvPr/>
          </p:nvSpPr>
          <p:spPr>
            <a:xfrm rot="460365" flipV="1">
              <a:off x="7364099" y="2240316"/>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8" name="Oval 167"/>
            <p:cNvSpPr/>
            <p:nvPr/>
          </p:nvSpPr>
          <p:spPr>
            <a:xfrm rot="460365" flipV="1">
              <a:off x="8529863" y="1784193"/>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Oval 168"/>
            <p:cNvSpPr/>
            <p:nvPr/>
          </p:nvSpPr>
          <p:spPr>
            <a:xfrm rot="460365" flipV="1">
              <a:off x="8757479" y="2106772"/>
              <a:ext cx="91038" cy="9103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70" name="TextBox 169"/>
          <p:cNvSpPr txBox="1"/>
          <p:nvPr/>
        </p:nvSpPr>
        <p:spPr>
          <a:xfrm>
            <a:off x="2864090" y="4731583"/>
            <a:ext cx="1311000" cy="307777"/>
          </a:xfrm>
          <a:prstGeom prst="rect">
            <a:avLst/>
          </a:prstGeom>
          <a:noFill/>
        </p:spPr>
        <p:txBody>
          <a:bodyPr wrap="none" rtlCol="0">
            <a:spAutoFit/>
          </a:bodyPr>
          <a:lstStyle/>
          <a:p>
            <a:r>
              <a:rPr lang="sv-SE" sz="1400" dirty="0" smtClean="0">
                <a:latin typeface="Calibri Light" panose="020F0302020204030204" pitchFamily="34" charset="0"/>
              </a:rPr>
              <a:t>Gene-</a:t>
            </a:r>
            <a:r>
              <a:rPr lang="sv-SE" sz="1400" dirty="0" err="1" smtClean="0">
                <a:latin typeface="Calibri Light" panose="020F0302020204030204" pitchFamily="34" charset="0"/>
              </a:rPr>
              <a:t>level</a:t>
            </a:r>
            <a:r>
              <a:rPr lang="sv-SE" sz="1400" dirty="0" smtClean="0">
                <a:latin typeface="Calibri Light" panose="020F0302020204030204" pitchFamily="34" charset="0"/>
              </a:rPr>
              <a:t> data</a:t>
            </a:r>
            <a:endParaRPr lang="en-US" sz="1400" dirty="0">
              <a:latin typeface="Calibri Light" panose="020F0302020204030204" pitchFamily="34" charset="0"/>
            </a:endParaRPr>
          </a:p>
        </p:txBody>
      </p:sp>
      <p:sp>
        <p:nvSpPr>
          <p:cNvPr id="171" name="TextBox 170"/>
          <p:cNvSpPr txBox="1"/>
          <p:nvPr/>
        </p:nvSpPr>
        <p:spPr>
          <a:xfrm>
            <a:off x="6532786" y="4734312"/>
            <a:ext cx="1818255" cy="307777"/>
          </a:xfrm>
          <a:prstGeom prst="rect">
            <a:avLst/>
          </a:prstGeom>
          <a:noFill/>
        </p:spPr>
        <p:txBody>
          <a:bodyPr wrap="none" rtlCol="0">
            <a:spAutoFit/>
          </a:bodyPr>
          <a:lstStyle/>
          <a:p>
            <a:r>
              <a:rPr lang="sv-SE" sz="1400" dirty="0" smtClean="0">
                <a:latin typeface="Calibri Light" panose="020F0302020204030204" pitchFamily="34" charset="0"/>
              </a:rPr>
              <a:t>Gene-set data (</a:t>
            </a:r>
            <a:r>
              <a:rPr lang="sv-SE" sz="1400" dirty="0" err="1" smtClean="0">
                <a:latin typeface="Calibri Light" panose="020F0302020204030204" pitchFamily="34" charset="0"/>
              </a:rPr>
              <a:t>results</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sp>
        <p:nvSpPr>
          <p:cNvPr id="172" name="TextBox 171"/>
          <p:cNvSpPr txBox="1"/>
          <p:nvPr/>
        </p:nvSpPr>
        <p:spPr>
          <a:xfrm>
            <a:off x="4329609" y="3127135"/>
            <a:ext cx="572593" cy="261610"/>
          </a:xfrm>
          <a:prstGeom prst="rect">
            <a:avLst/>
          </a:prstGeom>
          <a:noFill/>
        </p:spPr>
        <p:txBody>
          <a:bodyPr wrap="none" rtlCol="0">
            <a:spAutoFit/>
          </a:bodyPr>
          <a:lstStyle/>
          <a:p>
            <a:r>
              <a:rPr lang="sv-SE" sz="1100" dirty="0" smtClean="0">
                <a:latin typeface="Calibri Light" panose="020F0302020204030204" pitchFamily="34" charset="0"/>
              </a:rPr>
              <a:t>PPARG</a:t>
            </a:r>
          </a:p>
        </p:txBody>
      </p:sp>
      <p:grpSp>
        <p:nvGrpSpPr>
          <p:cNvPr id="173" name="Group 172"/>
          <p:cNvGrpSpPr/>
          <p:nvPr/>
        </p:nvGrpSpPr>
        <p:grpSpPr>
          <a:xfrm>
            <a:off x="3395756" y="1485950"/>
            <a:ext cx="1291564" cy="2003256"/>
            <a:chOff x="5295894" y="1638300"/>
            <a:chExt cx="1291564" cy="2003256"/>
          </a:xfrm>
          <a:solidFill>
            <a:srgbClr val="216BFF"/>
          </a:solidFill>
        </p:grpSpPr>
        <p:sp>
          <p:nvSpPr>
            <p:cNvPr id="174" name="Oval 173"/>
            <p:cNvSpPr/>
            <p:nvPr/>
          </p:nvSpPr>
          <p:spPr>
            <a:xfrm rot="16200000">
              <a:off x="6153229" y="1798319"/>
              <a:ext cx="434229" cy="434229"/>
            </a:xfrm>
            <a:prstGeom prst="ellipse">
              <a:avLst/>
            </a:prstGeom>
            <a:grpFill/>
            <a:ln>
              <a:solidFill>
                <a:srgbClr val="216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5" name="Group 174"/>
            <p:cNvGrpSpPr/>
            <p:nvPr/>
          </p:nvGrpSpPr>
          <p:grpSpPr>
            <a:xfrm>
              <a:off x="5295894" y="1638300"/>
              <a:ext cx="857335" cy="2003256"/>
              <a:chOff x="5143494" y="1485900"/>
              <a:chExt cx="857335" cy="2003256"/>
            </a:xfrm>
            <a:grpFill/>
          </p:grpSpPr>
          <p:cxnSp>
            <p:nvCxnSpPr>
              <p:cNvPr id="176" name="Straight Connector 175"/>
              <p:cNvCxnSpPr/>
              <p:nvPr/>
            </p:nvCxnSpPr>
            <p:spPr>
              <a:xfrm>
                <a:off x="5143500" y="1485900"/>
                <a:ext cx="857329" cy="37713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143500" y="1778523"/>
                <a:ext cx="857329" cy="84510"/>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5143499" y="1863033"/>
                <a:ext cx="857330" cy="3497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flipV="1">
                <a:off x="5143500" y="1863033"/>
                <a:ext cx="857329" cy="23354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flipV="1">
                <a:off x="5143498" y="1863033"/>
                <a:ext cx="857331" cy="983598"/>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V="1">
                <a:off x="5143497" y="1863033"/>
                <a:ext cx="857332" cy="92951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5143500" y="1863033"/>
                <a:ext cx="857329" cy="882656"/>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flipV="1">
                <a:off x="5143494" y="1863033"/>
                <a:ext cx="857335" cy="853879"/>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V="1">
                <a:off x="5143500" y="1863033"/>
                <a:ext cx="857329" cy="1626123"/>
              </a:xfrm>
              <a:prstGeom prst="line">
                <a:avLst/>
              </a:prstGeom>
              <a:grpFill/>
              <a:ln w="3175">
                <a:solidFill>
                  <a:srgbClr val="216BFF"/>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oup 184"/>
          <p:cNvGrpSpPr/>
          <p:nvPr/>
        </p:nvGrpSpPr>
        <p:grpSpPr>
          <a:xfrm>
            <a:off x="3395756" y="2131276"/>
            <a:ext cx="1508680" cy="1711178"/>
            <a:chOff x="5295892" y="2283676"/>
            <a:chExt cx="1508680" cy="1711178"/>
          </a:xfrm>
          <a:solidFill>
            <a:srgbClr val="FF0000"/>
          </a:solidFill>
        </p:grpSpPr>
        <p:sp>
          <p:nvSpPr>
            <p:cNvPr id="186" name="Oval 185"/>
            <p:cNvSpPr/>
            <p:nvPr/>
          </p:nvSpPr>
          <p:spPr>
            <a:xfrm rot="16200000">
              <a:off x="6370343" y="2651874"/>
              <a:ext cx="434229" cy="43422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87" name="Group 186"/>
            <p:cNvGrpSpPr/>
            <p:nvPr/>
          </p:nvGrpSpPr>
          <p:grpSpPr>
            <a:xfrm>
              <a:off x="5295892" y="2283676"/>
              <a:ext cx="1074451" cy="1711178"/>
              <a:chOff x="5143492" y="2131276"/>
              <a:chExt cx="1074451" cy="1711178"/>
            </a:xfrm>
            <a:grpFill/>
          </p:grpSpPr>
          <p:cxnSp>
            <p:nvCxnSpPr>
              <p:cNvPr id="188" name="Straight Connector 187"/>
              <p:cNvCxnSpPr/>
              <p:nvPr/>
            </p:nvCxnSpPr>
            <p:spPr>
              <a:xfrm>
                <a:off x="5143500" y="2131276"/>
                <a:ext cx="1074443" cy="585312"/>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3500" y="2466309"/>
                <a:ext cx="1074443" cy="250279"/>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V="1">
                <a:off x="5143494" y="2716588"/>
                <a:ext cx="1074449" cy="262647"/>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flipV="1">
                <a:off x="5143500" y="2716588"/>
                <a:ext cx="1074443" cy="351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flipV="1">
                <a:off x="5143493" y="2716588"/>
                <a:ext cx="1074450" cy="48493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flipV="1">
                <a:off x="5143500" y="2716588"/>
                <a:ext cx="1074443" cy="567081"/>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flipV="1">
                <a:off x="5143492" y="2716588"/>
                <a:ext cx="1074451" cy="93099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flipV="1">
                <a:off x="5143500" y="2716588"/>
                <a:ext cx="1074443" cy="1125866"/>
              </a:xfrm>
              <a:prstGeom prst="line">
                <a:avLst/>
              </a:prstGeom>
              <a:grpFill/>
              <a:ln w="31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p:cNvGrpSpPr/>
          <p:nvPr/>
        </p:nvGrpSpPr>
        <p:grpSpPr>
          <a:xfrm>
            <a:off x="4175090" y="4571788"/>
            <a:ext cx="2357696" cy="316413"/>
            <a:chOff x="4175090" y="4571788"/>
            <a:chExt cx="2357696" cy="316413"/>
          </a:xfrm>
        </p:grpSpPr>
        <p:cxnSp>
          <p:nvCxnSpPr>
            <p:cNvPr id="197" name="Straight Arrow Connector 196"/>
            <p:cNvCxnSpPr/>
            <p:nvPr/>
          </p:nvCxnSpPr>
          <p:spPr>
            <a:xfrm>
              <a:off x="4175090" y="4885472"/>
              <a:ext cx="2357696" cy="2729"/>
            </a:xfrm>
            <a:prstGeom prst="straightConnector1">
              <a:avLst/>
            </a:prstGeom>
            <a:ln w="9525">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98" name="TextBox 197"/>
            <p:cNvSpPr txBox="1"/>
            <p:nvPr/>
          </p:nvSpPr>
          <p:spPr>
            <a:xfrm>
              <a:off x="4637171" y="4571788"/>
              <a:ext cx="1433534" cy="307777"/>
            </a:xfrm>
            <a:prstGeom prst="rect">
              <a:avLst/>
            </a:prstGeom>
            <a:noFill/>
          </p:spPr>
          <p:txBody>
            <a:bodyPr wrap="none" rtlCol="0">
              <a:spAutoFit/>
            </a:bodyPr>
            <a:lstStyle/>
            <a:p>
              <a:r>
                <a:rPr lang="sv-SE" sz="1400" b="1" dirty="0" smtClean="0">
                  <a:latin typeface="Calibri Light" panose="020F0302020204030204" pitchFamily="34" charset="0"/>
                </a:rPr>
                <a:t>Gene-set </a:t>
              </a:r>
              <a:r>
                <a:rPr lang="sv-SE" sz="1400" b="1" dirty="0" err="1" smtClean="0">
                  <a:latin typeface="Calibri Light" panose="020F0302020204030204" pitchFamily="34" charset="0"/>
                </a:rPr>
                <a:t>analysis</a:t>
              </a:r>
              <a:endParaRPr lang="en-US" sz="1400" b="1" dirty="0">
                <a:latin typeface="Calibri Light" panose="020F0302020204030204" pitchFamily="34" charset="0"/>
              </a:endParaRPr>
            </a:p>
          </p:txBody>
        </p:sp>
      </p:grpSp>
      <p:sp>
        <p:nvSpPr>
          <p:cNvPr id="199" name="TextBox 198"/>
          <p:cNvSpPr txBox="1"/>
          <p:nvPr/>
        </p:nvSpPr>
        <p:spPr>
          <a:xfrm>
            <a:off x="618689" y="4391412"/>
            <a:ext cx="1876860" cy="1600438"/>
          </a:xfrm>
          <a:prstGeom prst="rect">
            <a:avLst/>
          </a:prstGeom>
          <a:noFill/>
        </p:spPr>
        <p:txBody>
          <a:bodyPr wrap="none" rtlCol="0">
            <a:spAutoFit/>
          </a:bodyPr>
          <a:lstStyle/>
          <a:p>
            <a:r>
              <a:rPr lang="sv-SE" sz="1400" dirty="0" smtClean="0">
                <a:latin typeface="Calibri Light" panose="020F0302020204030204" pitchFamily="34" charset="0"/>
              </a:rPr>
              <a:t>GO-terms</a:t>
            </a:r>
          </a:p>
          <a:p>
            <a:r>
              <a:rPr lang="sv-SE" sz="1400" dirty="0" err="1" smtClean="0">
                <a:latin typeface="Calibri Light" panose="020F0302020204030204" pitchFamily="34" charset="0"/>
              </a:rPr>
              <a:t>Pathways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Chromosomal</a:t>
            </a:r>
            <a:r>
              <a:rPr lang="sv-SE" sz="1400" dirty="0" smtClean="0">
                <a:latin typeface="Calibri Light" panose="020F0302020204030204" pitchFamily="34" charset="0"/>
              </a:rPr>
              <a:t> </a:t>
            </a:r>
            <a:r>
              <a:rPr lang="sv-SE" sz="1400" dirty="0" err="1" smtClean="0">
                <a:latin typeface="Calibri Light" panose="020F0302020204030204" pitchFamily="34" charset="0"/>
              </a:rPr>
              <a:t>locations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Transcription</a:t>
            </a:r>
            <a:r>
              <a:rPr lang="sv-SE" sz="1400" dirty="0" smtClean="0">
                <a:latin typeface="Calibri Light" panose="020F0302020204030204" pitchFamily="34" charset="0"/>
              </a:rPr>
              <a:t> </a:t>
            </a:r>
            <a:r>
              <a:rPr lang="sv-SE" sz="1400" dirty="0" err="1" smtClean="0">
                <a:latin typeface="Calibri Light" panose="020F0302020204030204" pitchFamily="34" charset="0"/>
              </a:rPr>
              <a:t>factors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Histone</a:t>
            </a:r>
            <a:r>
              <a:rPr lang="sv-SE" sz="1400" dirty="0" smtClean="0">
                <a:latin typeface="Calibri Light" panose="020F0302020204030204" pitchFamily="34" charset="0"/>
              </a:rPr>
              <a:t> </a:t>
            </a:r>
            <a:r>
              <a:rPr lang="sv-SE" sz="1400" dirty="0" err="1" smtClean="0">
                <a:latin typeface="Calibri Light" panose="020F0302020204030204" pitchFamily="34" charset="0"/>
              </a:rPr>
              <a:t>modifications</a:t>
            </a:r>
            <a:endParaRPr lang="sv-SE" sz="1400" dirty="0" smtClean="0">
              <a:latin typeface="Calibri Light" panose="020F0302020204030204" pitchFamily="34" charset="0"/>
            </a:endParaRPr>
          </a:p>
          <a:p>
            <a:r>
              <a:rPr lang="sv-SE" sz="1400" dirty="0" err="1" smtClean="0">
                <a:latin typeface="Calibri Light" panose="020F0302020204030204" pitchFamily="34" charset="0"/>
              </a:rPr>
              <a:t>Diseases</a:t>
            </a:r>
            <a:endParaRPr lang="sv-SE" sz="1400" dirty="0" smtClean="0">
              <a:latin typeface="Calibri Light" panose="020F0302020204030204" pitchFamily="34" charset="0"/>
            </a:endParaRPr>
          </a:p>
          <a:p>
            <a:r>
              <a:rPr lang="sv-SE" sz="1400" dirty="0" err="1">
                <a:latin typeface="Calibri Light" panose="020F0302020204030204" pitchFamily="34" charset="0"/>
              </a:rPr>
              <a:t>e</a:t>
            </a:r>
            <a:r>
              <a:rPr lang="sv-SE" sz="1400" dirty="0" err="1" smtClean="0">
                <a:latin typeface="Calibri Light" panose="020F0302020204030204" pitchFamily="34" charset="0"/>
              </a:rPr>
              <a:t>tc</a:t>
            </a:r>
            <a:r>
              <a:rPr lang="sv-SE" sz="1400" dirty="0" smtClean="0">
                <a:latin typeface="Calibri Light" panose="020F0302020204030204" pitchFamily="34" charset="0"/>
              </a:rPr>
              <a:t>…</a:t>
            </a:r>
            <a:endParaRPr lang="en-US" sz="1400" dirty="0">
              <a:latin typeface="Calibri Light" panose="020F0302020204030204" pitchFamily="34" charset="0"/>
            </a:endParaRPr>
          </a:p>
        </p:txBody>
      </p:sp>
      <p:grpSp>
        <p:nvGrpSpPr>
          <p:cNvPr id="200" name="Group 199"/>
          <p:cNvGrpSpPr/>
          <p:nvPr/>
        </p:nvGrpSpPr>
        <p:grpSpPr>
          <a:xfrm>
            <a:off x="835714" y="1038885"/>
            <a:ext cx="2562806" cy="3010127"/>
            <a:chOff x="454714" y="1038885"/>
            <a:chExt cx="2562806" cy="3010127"/>
          </a:xfrm>
        </p:grpSpPr>
        <p:grpSp>
          <p:nvGrpSpPr>
            <p:cNvPr id="201" name="Group 200"/>
            <p:cNvGrpSpPr/>
            <p:nvPr/>
          </p:nvGrpSpPr>
          <p:grpSpPr>
            <a:xfrm>
              <a:off x="454714" y="1038885"/>
              <a:ext cx="2439609" cy="3010127"/>
              <a:chOff x="695783" y="1620776"/>
              <a:chExt cx="2439609" cy="3010127"/>
            </a:xfrm>
          </p:grpSpPr>
          <p:grpSp>
            <p:nvGrpSpPr>
              <p:cNvPr id="203" name="Group 202"/>
              <p:cNvGrpSpPr/>
              <p:nvPr/>
            </p:nvGrpSpPr>
            <p:grpSpPr>
              <a:xfrm>
                <a:off x="695783" y="1974725"/>
                <a:ext cx="1481226" cy="2656178"/>
                <a:chOff x="-931858" y="2361448"/>
                <a:chExt cx="1859174" cy="3333926"/>
              </a:xfrm>
            </p:grpSpPr>
            <p:pic>
              <p:nvPicPr>
                <p:cNvPr id="207" name="Picture 10" descr="http://upload.wikimedia.org/wikipedia/commons/b/bb/DNA_ORF.gif"/>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325" b="30961"/>
                <a:stretch/>
              </p:blipFill>
              <p:spPr bwMode="auto">
                <a:xfrm rot="16200000" flipH="1">
                  <a:off x="-1713099" y="3200879"/>
                  <a:ext cx="3275736" cy="1713254"/>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p:cNvSpPr/>
                <p:nvPr/>
              </p:nvSpPr>
              <p:spPr>
                <a:xfrm>
                  <a:off x="478429" y="2361448"/>
                  <a:ext cx="448887" cy="20692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4" name="Picture 2" descr="http://gdac.broadinstitute.org/runs/analyses__2012_04_25/reports/cancer/GBM/mRNA/clustering_Consensus/GBM.geneheatmaptopgene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720" t="26785" r="60216" b="1632"/>
              <a:stretch/>
            </p:blipFill>
            <p:spPr bwMode="auto">
              <a:xfrm>
                <a:off x="2105965" y="1974725"/>
                <a:ext cx="603984" cy="2647512"/>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2351203" y="1620776"/>
                <a:ext cx="784189" cy="307777"/>
              </a:xfrm>
              <a:prstGeom prst="rect">
                <a:avLst/>
              </a:prstGeom>
              <a:noFill/>
            </p:spPr>
            <p:txBody>
              <a:bodyPr wrap="none" rtlCol="0">
                <a:spAutoFit/>
              </a:bodyPr>
              <a:lstStyle/>
              <a:p>
                <a:r>
                  <a:rPr lang="sv-SE" sz="1400" dirty="0" err="1" smtClean="0">
                    <a:latin typeface="Calibri Light" panose="020F0302020204030204" pitchFamily="34" charset="0"/>
                  </a:rPr>
                  <a:t>Samples</a:t>
                </a:r>
                <a:endParaRPr lang="en-US" sz="1400" dirty="0">
                  <a:latin typeface="Calibri Light" panose="020F0302020204030204" pitchFamily="34" charset="0"/>
                </a:endParaRPr>
              </a:p>
            </p:txBody>
          </p:sp>
          <p:sp>
            <p:nvSpPr>
              <p:cNvPr id="206" name="TextBox 205"/>
              <p:cNvSpPr txBox="1"/>
              <p:nvPr/>
            </p:nvSpPr>
            <p:spPr>
              <a:xfrm rot="16200000">
                <a:off x="1634522" y="3144592"/>
                <a:ext cx="635110" cy="307777"/>
              </a:xfrm>
              <a:prstGeom prst="rect">
                <a:avLst/>
              </a:prstGeom>
              <a:noFill/>
            </p:spPr>
            <p:txBody>
              <a:bodyPr wrap="none" rtlCol="0">
                <a:spAutoFit/>
              </a:bodyPr>
              <a:lstStyle/>
              <a:p>
                <a:r>
                  <a:rPr lang="sv-SE" sz="1400" dirty="0" smtClean="0">
                    <a:latin typeface="Calibri Light" panose="020F0302020204030204" pitchFamily="34" charset="0"/>
                  </a:rPr>
                  <a:t>Genes</a:t>
                </a:r>
                <a:endParaRPr lang="en-US" sz="1400" dirty="0">
                  <a:latin typeface="Calibri Light" panose="020F0302020204030204" pitchFamily="34" charset="0"/>
                </a:endParaRPr>
              </a:p>
            </p:txBody>
          </p:sp>
        </p:grpSp>
        <p:pic>
          <p:nvPicPr>
            <p:cNvPr id="202" name="Picture 2" descr="http://gdac.broadinstitute.org/runs/analyses__2012_04_25/reports/cancer/GBM/mRNA/clustering_Consensus/GBM.geneheatmaptopgene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940" t="26785" r="3193" b="1632"/>
            <a:stretch/>
          </p:blipFill>
          <p:spPr bwMode="auto">
            <a:xfrm>
              <a:off x="2468880" y="1394524"/>
              <a:ext cx="548640" cy="2647512"/>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TextBox 208"/>
          <p:cNvSpPr txBox="1"/>
          <p:nvPr/>
        </p:nvSpPr>
        <p:spPr>
          <a:xfrm>
            <a:off x="2815251" y="5443369"/>
            <a:ext cx="6238183" cy="584775"/>
          </a:xfrm>
          <a:prstGeom prst="rect">
            <a:avLst/>
          </a:prstGeom>
          <a:noFill/>
        </p:spPr>
        <p:txBody>
          <a:bodyPr wrap="none" rtlCol="0">
            <a:spAutoFit/>
          </a:bodyPr>
          <a:lstStyle/>
          <a:p>
            <a:r>
              <a:rPr lang="en-US" sz="1600" dirty="0" smtClean="0"/>
              <a:t>We will focus on </a:t>
            </a:r>
            <a:r>
              <a:rPr lang="en-US" sz="1600" dirty="0" err="1" smtClean="0"/>
              <a:t>transcriptomics</a:t>
            </a:r>
            <a:r>
              <a:rPr lang="en-US" sz="1600" dirty="0" smtClean="0"/>
              <a:t> and differential expression analysis</a:t>
            </a:r>
          </a:p>
          <a:p>
            <a:r>
              <a:rPr lang="en-US" sz="1600" dirty="0" smtClean="0"/>
              <a:t>However, GSA can in principle be used on all types of genome-wide data.</a:t>
            </a:r>
            <a:endParaRPr lang="en-US" sz="1600" dirty="0"/>
          </a:p>
        </p:txBody>
      </p:sp>
    </p:spTree>
    <p:extLst>
      <p:ext uri="{BB962C8B-B14F-4D97-AF65-F5344CB8AC3E}">
        <p14:creationId xmlns:p14="http://schemas.microsoft.com/office/powerpoint/2010/main" val="2488498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500"/>
                            </p:stCondLst>
                            <p:childTnLst>
                              <p:par>
                                <p:cTn id="25" presetID="22" presetClass="entr" presetSubtype="8" fill="hold" nodeType="afterEffect">
                                  <p:stCondLst>
                                    <p:cond delay="25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72"/>
                                        </p:tgtEl>
                                        <p:attrNameLst>
                                          <p:attrName>style.visibility</p:attrName>
                                        </p:attrNameLst>
                                      </p:cBhvr>
                                      <p:to>
                                        <p:strVal val="visible"/>
                                      </p:to>
                                    </p:set>
                                    <p:animEffect transition="in" filter="wipe(left)">
                                      <p:cBhvr>
                                        <p:cTn id="35" dur="500"/>
                                        <p:tgtEl>
                                          <p:spTgt spid="172"/>
                                        </p:tgtEl>
                                      </p:cBhvr>
                                    </p:animEffect>
                                  </p:childTnLst>
                                </p:cTn>
                              </p:par>
                            </p:childTnLst>
                          </p:cTn>
                        </p:par>
                        <p:par>
                          <p:cTn id="36" fill="hold">
                            <p:stCondLst>
                              <p:cond delay="500"/>
                            </p:stCondLst>
                            <p:childTnLst>
                              <p:par>
                                <p:cTn id="37" presetID="22" presetClass="entr" presetSubtype="8" fill="hold" nodeType="afterEffect">
                                  <p:stCondLst>
                                    <p:cond delay="25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22" presetClass="entr" presetSubtype="8"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22" presetClass="entr" presetSubtype="8"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9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72"/>
                                        </p:tgtEl>
                                      </p:cBhvr>
                                    </p:animEffect>
                                    <p:set>
                                      <p:cBhvr>
                                        <p:cTn id="76" dur="1" fill="hold">
                                          <p:stCondLst>
                                            <p:cond delay="499"/>
                                          </p:stCondLst>
                                        </p:cTn>
                                        <p:tgtEl>
                                          <p:spTgt spid="172"/>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73"/>
                                        </p:tgtEl>
                                        <p:attrNameLst>
                                          <p:attrName>style.visibility</p:attrName>
                                        </p:attrNameLst>
                                      </p:cBhvr>
                                      <p:to>
                                        <p:strVal val="visible"/>
                                      </p:to>
                                    </p:set>
                                    <p:animEffect transition="in" filter="wipe(left)">
                                      <p:cBhvr>
                                        <p:cTn id="92" dur="500"/>
                                        <p:tgtEl>
                                          <p:spTgt spid="17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185"/>
                                        </p:tgtEl>
                                        <p:attrNameLst>
                                          <p:attrName>style.visibility</p:attrName>
                                        </p:attrNameLst>
                                      </p:cBhvr>
                                      <p:to>
                                        <p:strVal val="visible"/>
                                      </p:to>
                                    </p:set>
                                    <p:animEffect transition="in" filter="wipe(left)">
                                      <p:cBhvr>
                                        <p:cTn id="97" dur="500"/>
                                        <p:tgtEl>
                                          <p:spTgt spid="185"/>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70"/>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500"/>
                                  </p:stCondLst>
                                  <p:childTnLst>
                                    <p:set>
                                      <p:cBhvr>
                                        <p:cTn id="104" dur="1" fill="hold">
                                          <p:stCondLst>
                                            <p:cond delay="0"/>
                                          </p:stCondLst>
                                        </p:cTn>
                                        <p:tgtEl>
                                          <p:spTgt spid="171"/>
                                        </p:tgtEl>
                                        <p:attrNameLst>
                                          <p:attrName>style.visibility</p:attrName>
                                        </p:attrNameLst>
                                      </p:cBhvr>
                                      <p:to>
                                        <p:strVal val="visible"/>
                                      </p:to>
                                    </p:set>
                                  </p:childTnLst>
                                </p:cTn>
                              </p:par>
                            </p:childTnLst>
                          </p:cTn>
                        </p:par>
                        <p:par>
                          <p:cTn id="105" fill="hold">
                            <p:stCondLst>
                              <p:cond delay="500"/>
                            </p:stCondLst>
                            <p:childTnLst>
                              <p:par>
                                <p:cTn id="106" presetID="22" presetClass="entr" presetSubtype="8" fill="hold" nodeType="afterEffect">
                                  <p:stCondLst>
                                    <p:cond delay="500"/>
                                  </p:stCondLst>
                                  <p:childTnLst>
                                    <p:set>
                                      <p:cBhvr>
                                        <p:cTn id="107" dur="1" fill="hold">
                                          <p:stCondLst>
                                            <p:cond delay="0"/>
                                          </p:stCondLst>
                                        </p:cTn>
                                        <p:tgtEl>
                                          <p:spTgt spid="196"/>
                                        </p:tgtEl>
                                        <p:attrNameLst>
                                          <p:attrName>style.visibility</p:attrName>
                                        </p:attrNameLst>
                                      </p:cBhvr>
                                      <p:to>
                                        <p:strVal val="visible"/>
                                      </p:to>
                                    </p:set>
                                    <p:animEffect transition="in" filter="wipe(left)">
                                      <p:cBhvr>
                                        <p:cTn id="108" dur="500"/>
                                        <p:tgtEl>
                                          <p:spTgt spid="19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11" grpId="0" animBg="1"/>
      <p:bldP spid="12" grpId="0" animBg="1"/>
      <p:bldP spid="170" grpId="0"/>
      <p:bldP spid="171" grpId="0"/>
      <p:bldP spid="172" grpId="0"/>
      <p:bldP spid="172" grpId="1"/>
      <p:bldP spid="199" grpId="0"/>
      <p:bldP spid="2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regarding Type II Diabetes</a:t>
            </a:r>
            <a:endParaRPr lang="en-US" dirty="0"/>
          </a:p>
        </p:txBody>
      </p:sp>
      <p:pic>
        <p:nvPicPr>
          <p:cNvPr id="3" name="Picture 2"/>
          <p:cNvPicPr>
            <a:picLocks noChangeAspect="1"/>
          </p:cNvPicPr>
          <p:nvPr/>
        </p:nvPicPr>
        <p:blipFill>
          <a:blip r:embed="rId2"/>
          <a:stretch>
            <a:fillRect/>
          </a:stretch>
        </p:blipFill>
        <p:spPr>
          <a:xfrm>
            <a:off x="1121203" y="1623902"/>
            <a:ext cx="6400800" cy="6400800"/>
          </a:xfrm>
          <a:prstGeom prst="rect">
            <a:avLst/>
          </a:prstGeom>
        </p:spPr>
      </p:pic>
    </p:spTree>
    <p:extLst>
      <p:ext uri="{BB962C8B-B14F-4D97-AF65-F5344CB8AC3E}">
        <p14:creationId xmlns:p14="http://schemas.microsoft.com/office/powerpoint/2010/main" val="15011324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of genes on pathway</a:t>
            </a:r>
            <a:endParaRPr lang="en-US" dirty="0"/>
          </a:p>
        </p:txBody>
      </p:sp>
      <p:pic>
        <p:nvPicPr>
          <p:cNvPr id="4" name="Picture 3" descr="hsa00100.gse1687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196" y="1417638"/>
            <a:ext cx="5396118" cy="5601104"/>
          </a:xfrm>
          <a:prstGeom prst="rect">
            <a:avLst/>
          </a:prstGeom>
        </p:spPr>
      </p:pic>
    </p:spTree>
    <p:extLst>
      <p:ext uri="{BB962C8B-B14F-4D97-AF65-F5344CB8AC3E}">
        <p14:creationId xmlns:p14="http://schemas.microsoft.com/office/powerpoint/2010/main" val="31207494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miRNA</a:t>
            </a:r>
            <a:r>
              <a:rPr lang="en-US" dirty="0" smtClean="0"/>
              <a:t> </a:t>
            </a:r>
            <a:r>
              <a:rPr lang="en-US" dirty="0" err="1" smtClean="0"/>
              <a:t>seq</a:t>
            </a:r>
            <a:r>
              <a:rPr lang="en-US" dirty="0" smtClean="0"/>
              <a:t> analysis</a:t>
            </a:r>
            <a:endParaRPr lang="en-US" dirty="0"/>
          </a:p>
        </p:txBody>
      </p:sp>
      <p:pic>
        <p:nvPicPr>
          <p:cNvPr id="5" name="Picture 4" descr="Screen Shot 2014-10-24 at 9.59.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641" y="1596075"/>
            <a:ext cx="7134358" cy="3966948"/>
          </a:xfrm>
          <a:prstGeom prst="rect">
            <a:avLst/>
          </a:prstGeom>
        </p:spPr>
      </p:pic>
      <p:sp>
        <p:nvSpPr>
          <p:cNvPr id="6" name="TextBox 5"/>
          <p:cNvSpPr txBox="1"/>
          <p:nvPr/>
        </p:nvSpPr>
        <p:spPr>
          <a:xfrm>
            <a:off x="4893419" y="5703741"/>
            <a:ext cx="4250581" cy="369332"/>
          </a:xfrm>
          <a:prstGeom prst="rect">
            <a:avLst/>
          </a:prstGeom>
          <a:noFill/>
        </p:spPr>
        <p:txBody>
          <a:bodyPr wrap="square" rtlCol="0">
            <a:spAutoFit/>
          </a:bodyPr>
          <a:lstStyle/>
          <a:p>
            <a:r>
              <a:rPr lang="en-US" dirty="0" smtClean="0"/>
              <a:t>(</a:t>
            </a:r>
            <a:r>
              <a:rPr lang="en-US" dirty="0" err="1" smtClean="0"/>
              <a:t>Berezikov</a:t>
            </a:r>
            <a:r>
              <a:rPr lang="en-US" dirty="0" smtClean="0"/>
              <a:t> et al. Genome Research, 2011.)</a:t>
            </a:r>
            <a:endParaRPr lang="en-US" dirty="0"/>
          </a:p>
        </p:txBody>
      </p:sp>
      <p:sp>
        <p:nvSpPr>
          <p:cNvPr id="7" name="Rectangle 6"/>
          <p:cNvSpPr/>
          <p:nvPr/>
        </p:nvSpPr>
        <p:spPr>
          <a:xfrm>
            <a:off x="1111641" y="2105793"/>
            <a:ext cx="713678" cy="3883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4747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80" y="979303"/>
            <a:ext cx="682416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498877" y="6200246"/>
            <a:ext cx="4154986" cy="463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US" sz="1200" dirty="0"/>
              <a:t>Defining functional DNA elements in the human genome</a:t>
            </a:r>
          </a:p>
          <a:p>
            <a:r>
              <a:rPr lang="en-GB" sz="1200" b="1" dirty="0" err="1" smtClean="0">
                <a:latin typeface="Arial" charset="0"/>
              </a:rPr>
              <a:t>Kellis</a:t>
            </a:r>
            <a:r>
              <a:rPr lang="en-GB" sz="1200" b="1" dirty="0" smtClean="0">
                <a:latin typeface="Arial" charset="0"/>
              </a:rPr>
              <a:t> </a:t>
            </a:r>
            <a:r>
              <a:rPr lang="en-GB" sz="1200" b="1" dirty="0">
                <a:latin typeface="Arial" charset="0"/>
              </a:rPr>
              <a:t>M et al. PNAS 2014;111:6131-6138</a:t>
            </a:r>
          </a:p>
        </p:txBody>
      </p:sp>
      <p:sp>
        <p:nvSpPr>
          <p:cNvPr id="5"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RNA reads are not enough to identify functional RNAs</a:t>
            </a:r>
            <a:endParaRPr lang="en-US" dirty="0"/>
          </a:p>
        </p:txBody>
      </p:sp>
    </p:spTree>
    <p:extLst>
      <p:ext uri="{BB962C8B-B14F-4D97-AF65-F5344CB8AC3E}">
        <p14:creationId xmlns:p14="http://schemas.microsoft.com/office/powerpoint/2010/main" val="39678643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9852" r="-9852"/>
          <a:stretch>
            <a:fillRect/>
          </a:stretch>
        </p:blipFill>
        <p:spPr>
          <a:xfrm>
            <a:off x="209385" y="1781299"/>
            <a:ext cx="8229600" cy="4917978"/>
          </a:xfrm>
        </p:spPr>
      </p:pic>
      <p:sp>
        <p:nvSpPr>
          <p:cNvPr id="5" name="TextBox 4"/>
          <p:cNvSpPr txBox="1"/>
          <p:nvPr/>
        </p:nvSpPr>
        <p:spPr>
          <a:xfrm>
            <a:off x="2694992" y="427807"/>
            <a:ext cx="4272474" cy="646331"/>
          </a:xfrm>
          <a:prstGeom prst="rect">
            <a:avLst/>
          </a:prstGeom>
          <a:noFill/>
        </p:spPr>
        <p:txBody>
          <a:bodyPr wrap="none" rtlCol="0">
            <a:spAutoFit/>
          </a:bodyPr>
          <a:lstStyle/>
          <a:p>
            <a:r>
              <a:rPr lang="en-US" sz="3600" dirty="0" smtClean="0">
                <a:latin typeface="+mj-lt"/>
              </a:rPr>
              <a:t>Single cell sequencing</a:t>
            </a:r>
            <a:endParaRPr lang="en-US" sz="3600" dirty="0">
              <a:latin typeface="+mj-lt"/>
            </a:endParaRPr>
          </a:p>
        </p:txBody>
      </p:sp>
    </p:spTree>
    <p:extLst>
      <p:ext uri="{BB962C8B-B14F-4D97-AF65-F5344CB8AC3E}">
        <p14:creationId xmlns:p14="http://schemas.microsoft.com/office/powerpoint/2010/main" val="8785465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
        <p:nvSpPr>
          <p:cNvPr id="5" name="Content Placeholder 4"/>
          <p:cNvSpPr>
            <a:spLocks noGrp="1"/>
          </p:cNvSpPr>
          <p:nvPr>
            <p:ph sz="half" idx="1"/>
          </p:nvPr>
        </p:nvSpPr>
        <p:spPr/>
        <p:txBody>
          <a:bodyPr>
            <a:normAutofit fontScale="55000" lnSpcReduction="20000"/>
          </a:bodyPr>
          <a:lstStyle/>
          <a:p>
            <a:pPr marL="285750" indent="-285750"/>
            <a:r>
              <a:rPr lang="en-US" dirty="0" smtClean="0"/>
              <a:t>Mapping</a:t>
            </a:r>
          </a:p>
          <a:p>
            <a:pPr marL="685800" lvl="1"/>
            <a:r>
              <a:rPr lang="en-US" dirty="0" smtClean="0"/>
              <a:t>STAR </a:t>
            </a:r>
          </a:p>
          <a:p>
            <a:pPr marL="685800" lvl="1"/>
            <a:r>
              <a:rPr lang="en-US" dirty="0" smtClean="0"/>
              <a:t>HISAT2</a:t>
            </a:r>
            <a:endParaRPr lang="en-US" dirty="0"/>
          </a:p>
          <a:p>
            <a:pPr marL="285750" indent="-285750"/>
            <a:r>
              <a:rPr lang="en-US" dirty="0"/>
              <a:t>Tutorial for reference guided </a:t>
            </a:r>
            <a:r>
              <a:rPr lang="en-US" dirty="0" smtClean="0"/>
              <a:t>assembly</a:t>
            </a:r>
          </a:p>
          <a:p>
            <a:pPr marL="685800" lvl="1"/>
            <a:r>
              <a:rPr lang="en-US" dirty="0" smtClean="0"/>
              <a:t>Cufflinks</a:t>
            </a:r>
          </a:p>
          <a:p>
            <a:pPr marL="685800" lvl="1"/>
            <a:r>
              <a:rPr lang="en-US" dirty="0" err="1" smtClean="0"/>
              <a:t>Stringtie</a:t>
            </a:r>
            <a:endParaRPr lang="en-US" dirty="0"/>
          </a:p>
          <a:p>
            <a:pPr marL="285750" indent="-285750"/>
            <a:r>
              <a:rPr lang="en-US" dirty="0"/>
              <a:t>Tutorial for de novo </a:t>
            </a:r>
            <a:r>
              <a:rPr lang="en-US" dirty="0" smtClean="0"/>
              <a:t>assembly</a:t>
            </a:r>
          </a:p>
          <a:p>
            <a:pPr marL="685800" lvl="1"/>
            <a:r>
              <a:rPr lang="en-US" dirty="0" smtClean="0"/>
              <a:t>Trinity</a:t>
            </a:r>
            <a:endParaRPr lang="en-US" dirty="0"/>
          </a:p>
          <a:p>
            <a:pPr marL="285750" indent="-285750"/>
            <a:r>
              <a:rPr lang="en-US" dirty="0" err="1"/>
              <a:t>Visualise</a:t>
            </a:r>
            <a:r>
              <a:rPr lang="en-US" dirty="0"/>
              <a:t> mapped reads and assembled transcripts on </a:t>
            </a:r>
            <a:r>
              <a:rPr lang="en-US" dirty="0" smtClean="0"/>
              <a:t>reference</a:t>
            </a:r>
          </a:p>
          <a:p>
            <a:pPr marL="685800" lvl="1"/>
            <a:r>
              <a:rPr lang="en-US" dirty="0" smtClean="0"/>
              <a:t>IGV</a:t>
            </a:r>
            <a:endParaRPr lang="en-US" dirty="0"/>
          </a:p>
          <a:p>
            <a:pPr marL="285750" indent="-285750"/>
            <a:r>
              <a:rPr lang="en-US" dirty="0" smtClean="0"/>
              <a:t>RNA quality </a:t>
            </a:r>
            <a:r>
              <a:rPr lang="en-US" dirty="0" err="1" smtClean="0"/>
              <a:t>controll</a:t>
            </a:r>
            <a:endParaRPr lang="en-US" dirty="0" smtClean="0"/>
          </a:p>
          <a:p>
            <a:pPr marL="685800" lvl="1"/>
            <a:r>
              <a:rPr lang="en-US" dirty="0" smtClean="0"/>
              <a:t>Tutorial </a:t>
            </a:r>
            <a:r>
              <a:rPr lang="en-US" dirty="0"/>
              <a:t>for RNA </a:t>
            </a:r>
            <a:r>
              <a:rPr lang="en-US" dirty="0" err="1"/>
              <a:t>seq</a:t>
            </a:r>
            <a:r>
              <a:rPr lang="en-US" dirty="0"/>
              <a:t> Quality Control</a:t>
            </a:r>
          </a:p>
          <a:p>
            <a:pPr marL="285750" indent="-285750"/>
            <a:r>
              <a:rPr lang="en-US" dirty="0"/>
              <a:t>Differential expression analysis</a:t>
            </a:r>
          </a:p>
          <a:p>
            <a:pPr marL="685800" lvl="1"/>
            <a:r>
              <a:rPr lang="en-US" dirty="0" smtClean="0"/>
              <a:t>DEseq2</a:t>
            </a:r>
            <a:endParaRPr lang="en-US" dirty="0"/>
          </a:p>
          <a:p>
            <a:pPr marL="685800" lvl="1"/>
            <a:r>
              <a:rPr lang="en-US" dirty="0" smtClean="0"/>
              <a:t>Calisto and Sleuth</a:t>
            </a:r>
            <a:endParaRPr lang="en-US" dirty="0"/>
          </a:p>
          <a:p>
            <a:pPr marL="685800" lvl="1"/>
            <a:r>
              <a:rPr lang="en-US" dirty="0" smtClean="0"/>
              <a:t>multi </a:t>
            </a:r>
            <a:r>
              <a:rPr lang="en-US" dirty="0" err="1"/>
              <a:t>variate</a:t>
            </a:r>
            <a:r>
              <a:rPr lang="en-US" dirty="0"/>
              <a:t> analysis in </a:t>
            </a:r>
            <a:r>
              <a:rPr lang="en-US" dirty="0" smtClean="0"/>
              <a:t>SIMCA</a:t>
            </a:r>
          </a:p>
          <a:p>
            <a:pPr marL="285750" indent="-285750"/>
            <a:endParaRPr lang="en-US" dirty="0" smtClean="0"/>
          </a:p>
          <a:p>
            <a:pPr marL="285750" indent="-285750"/>
            <a:r>
              <a:rPr lang="en-US" dirty="0" smtClean="0"/>
              <a:t>small </a:t>
            </a:r>
            <a:r>
              <a:rPr lang="en-US" dirty="0"/>
              <a:t>RNA </a:t>
            </a:r>
            <a:r>
              <a:rPr lang="en-US" dirty="0" smtClean="0"/>
              <a:t>analysis</a:t>
            </a:r>
          </a:p>
          <a:p>
            <a:pPr marL="685800" lvl="1"/>
            <a:r>
              <a:rPr lang="en-US" dirty="0" err="1" smtClean="0"/>
              <a:t>miRNA</a:t>
            </a:r>
            <a:r>
              <a:rPr lang="en-US" dirty="0" smtClean="0"/>
              <a:t> analysis</a:t>
            </a:r>
            <a:endParaRPr lang="en-US" dirty="0"/>
          </a:p>
          <a:p>
            <a:pPr marL="285750" indent="-285750"/>
            <a:endParaRPr lang="en-US" dirty="0"/>
          </a:p>
          <a:p>
            <a:endParaRPr lang="en-US" dirty="0"/>
          </a:p>
        </p:txBody>
      </p:sp>
      <p:sp>
        <p:nvSpPr>
          <p:cNvPr id="6" name="Content Placeholder 5"/>
          <p:cNvSpPr>
            <a:spLocks noGrp="1"/>
          </p:cNvSpPr>
          <p:nvPr>
            <p:ph sz="half" idx="2"/>
          </p:nvPr>
        </p:nvSpPr>
        <p:spPr/>
        <p:txBody>
          <a:bodyPr>
            <a:normAutofit fontScale="55000" lnSpcReduction="20000"/>
          </a:bodyPr>
          <a:lstStyle/>
          <a:p>
            <a:pPr marL="285750" indent="-285750"/>
            <a:r>
              <a:rPr lang="en-US" b="1" dirty="0" smtClean="0"/>
              <a:t>Introductory</a:t>
            </a:r>
          </a:p>
          <a:p>
            <a:pPr marL="685800" lvl="1"/>
            <a:r>
              <a:rPr lang="en-US" dirty="0"/>
              <a:t>Introduction to the RNA </a:t>
            </a:r>
            <a:r>
              <a:rPr lang="en-US" dirty="0" err="1"/>
              <a:t>seq</a:t>
            </a:r>
            <a:r>
              <a:rPr lang="en-US" dirty="0"/>
              <a:t> data </a:t>
            </a:r>
            <a:r>
              <a:rPr lang="en-US" dirty="0" smtClean="0"/>
              <a:t>provided</a:t>
            </a:r>
            <a:endParaRPr lang="en-US" b="1" dirty="0" smtClean="0"/>
          </a:p>
          <a:p>
            <a:pPr marL="685800" lvl="1"/>
            <a:r>
              <a:rPr lang="en-US" dirty="0" smtClean="0"/>
              <a:t>Short </a:t>
            </a:r>
            <a:r>
              <a:rPr lang="en-US" dirty="0"/>
              <a:t>introduction to R</a:t>
            </a:r>
          </a:p>
          <a:p>
            <a:pPr marL="685800" lvl="1"/>
            <a:r>
              <a:rPr lang="en-US" dirty="0"/>
              <a:t>Short introduction to </a:t>
            </a:r>
            <a:r>
              <a:rPr lang="en-US" dirty="0" smtClean="0"/>
              <a:t>IGV</a:t>
            </a:r>
          </a:p>
          <a:p>
            <a:r>
              <a:rPr lang="en-US" b="1" dirty="0" smtClean="0"/>
              <a:t>Beta</a:t>
            </a:r>
            <a:r>
              <a:rPr lang="en-US" dirty="0" smtClean="0"/>
              <a:t> </a:t>
            </a:r>
            <a:r>
              <a:rPr lang="en-US" b="1" dirty="0" smtClean="0"/>
              <a:t>labs</a:t>
            </a:r>
          </a:p>
          <a:p>
            <a:pPr marL="685800" lvl="1"/>
            <a:r>
              <a:rPr lang="en-US" dirty="0" smtClean="0"/>
              <a:t>Single </a:t>
            </a:r>
            <a:r>
              <a:rPr lang="en-US" dirty="0"/>
              <a:t>cell RNA PCA and clustering</a:t>
            </a:r>
          </a:p>
          <a:p>
            <a:pPr marL="685800" lvl="1"/>
            <a:r>
              <a:rPr lang="en-US" dirty="0"/>
              <a:t>Gene set </a:t>
            </a:r>
            <a:r>
              <a:rPr lang="en-US" dirty="0" smtClean="0"/>
              <a:t>analysis</a:t>
            </a:r>
          </a:p>
          <a:p>
            <a:pPr marL="285750"/>
            <a:r>
              <a:rPr lang="en-US" b="1" dirty="0" smtClean="0"/>
              <a:t>UPPMAX</a:t>
            </a:r>
          </a:p>
          <a:p>
            <a:pPr marL="685800" lvl="1"/>
            <a:r>
              <a:rPr lang="en-US" dirty="0" err="1" smtClean="0"/>
              <a:t>sbatch</a:t>
            </a:r>
            <a:r>
              <a:rPr lang="en-US" dirty="0" smtClean="0"/>
              <a:t> script example</a:t>
            </a:r>
            <a:endParaRPr lang="en-US" dirty="0"/>
          </a:p>
          <a:p>
            <a:pPr marL="285750" indent="-285750"/>
            <a:endParaRPr lang="en-US" dirty="0"/>
          </a:p>
          <a:p>
            <a:endParaRPr lang="en-US" dirty="0"/>
          </a:p>
        </p:txBody>
      </p:sp>
    </p:spTree>
    <p:extLst>
      <p:ext uri="{BB962C8B-B14F-4D97-AF65-F5344CB8AC3E}">
        <p14:creationId xmlns:p14="http://schemas.microsoft.com/office/powerpoint/2010/main" val="15323938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help??</a:t>
            </a:r>
            <a:endParaRPr lang="en-US" dirty="0"/>
          </a:p>
        </p:txBody>
      </p:sp>
      <p:sp>
        <p:nvSpPr>
          <p:cNvPr id="3" name="Content Placeholder 2"/>
          <p:cNvSpPr>
            <a:spLocks noGrp="1"/>
          </p:cNvSpPr>
          <p:nvPr>
            <p:ph idx="1"/>
          </p:nvPr>
        </p:nvSpPr>
        <p:spPr/>
        <p:txBody>
          <a:bodyPr/>
          <a:lstStyle/>
          <a:p>
            <a:r>
              <a:rPr lang="en-US" dirty="0" smtClean="0"/>
              <a:t>We are here for you. Apply for help.</a:t>
            </a:r>
            <a:endParaRPr lang="en-US" dirty="0"/>
          </a:p>
        </p:txBody>
      </p:sp>
    </p:spTree>
    <p:extLst>
      <p:ext uri="{BB962C8B-B14F-4D97-AF65-F5344CB8AC3E}">
        <p14:creationId xmlns:p14="http://schemas.microsoft.com/office/powerpoint/2010/main" val="8365310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Depending on the steps from sample to RNA </a:t>
            </a:r>
            <a:r>
              <a:rPr lang="en-US" dirty="0" err="1" smtClean="0"/>
              <a:t>seq</a:t>
            </a:r>
            <a:r>
              <a:rPr lang="en-US" dirty="0" smtClean="0"/>
              <a:t> will give different results</a:t>
            </a:r>
            <a:endParaRPr lang="en-US" dirty="0"/>
          </a:p>
        </p:txBody>
      </p:sp>
      <p:pic>
        <p:nvPicPr>
          <p:cNvPr id="7"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5526" y="2132633"/>
            <a:ext cx="4199628" cy="3872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704450" y="1795359"/>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136498" y="201138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280514" y="1723351"/>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568546" y="1867367"/>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28586" y="157933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00394" y="165134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056378" y="193937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374722" y="1740601"/>
            <a:ext cx="718917" cy="230832"/>
          </a:xfrm>
          <a:prstGeom prst="rect">
            <a:avLst/>
          </a:prstGeom>
          <a:noFill/>
        </p:spPr>
        <p:txBody>
          <a:bodyPr wrap="none" rtlCol="0">
            <a:spAutoFit/>
          </a:bodyPr>
          <a:lstStyle/>
          <a:p>
            <a:r>
              <a:rPr lang="en-US" sz="900" dirty="0" smtClean="0"/>
              <a:t>AAAAAAAA</a:t>
            </a:r>
            <a:endParaRPr lang="en-US" sz="900" dirty="0"/>
          </a:p>
        </p:txBody>
      </p:sp>
      <p:sp>
        <p:nvSpPr>
          <p:cNvPr id="17" name="Down Arrow 16"/>
          <p:cNvSpPr/>
          <p:nvPr/>
        </p:nvSpPr>
        <p:spPr>
          <a:xfrm>
            <a:off x="3717745" y="2099504"/>
            <a:ext cx="210841" cy="307981"/>
          </a:xfrm>
          <a:prstGeom prst="downArrow">
            <a:avLst/>
          </a:prstGeom>
          <a:solidFill>
            <a:srgbClr val="37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5"/>
          <p:cNvSpPr txBox="1">
            <a:spLocks noGrp="1" noChangeArrowheads="1"/>
          </p:cNvSpPr>
          <p:nvPr>
            <p:ph idx="1"/>
          </p:nvPr>
        </p:nvSpPr>
        <p:spPr bwMode="auto">
          <a:xfrm>
            <a:off x="1209" y="2011383"/>
            <a:ext cx="15990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None/>
            </a:pPr>
            <a:r>
              <a:rPr lang="en-US" altLang="ja-JP" sz="1800" dirty="0" smtClean="0">
                <a:latin typeface="Calibri" charset="0"/>
              </a:rPr>
              <a:t>enrichments </a:t>
            </a:r>
            <a:r>
              <a:rPr lang="en-US" altLang="ja-JP" sz="1800" dirty="0">
                <a:latin typeface="Calibri" charset="0"/>
              </a:rPr>
              <a:t>-&gt;</a:t>
            </a:r>
            <a:endParaRPr lang="en-US" sz="1800" dirty="0">
              <a:latin typeface="Calibri" charset="0"/>
            </a:endParaRPr>
          </a:p>
        </p:txBody>
      </p:sp>
      <p:sp>
        <p:nvSpPr>
          <p:cNvPr id="19" name="TextBox 15"/>
          <p:cNvSpPr txBox="1">
            <a:spLocks noChangeArrowheads="1"/>
          </p:cNvSpPr>
          <p:nvPr/>
        </p:nvSpPr>
        <p:spPr bwMode="auto">
          <a:xfrm>
            <a:off x="323528" y="5395759"/>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err="1" smtClean="0">
                <a:latin typeface="Calibri" charset="0"/>
              </a:rPr>
              <a:t>reads</a:t>
            </a:r>
            <a:r>
              <a:rPr lang="en-US" altLang="ja-JP" sz="1800" dirty="0" smtClean="0">
                <a:latin typeface="Calibri" charset="0"/>
              </a:rPr>
              <a:t> -&gt;</a:t>
            </a:r>
            <a:endParaRPr lang="en-US" sz="1800" dirty="0">
              <a:latin typeface="Calibri" charset="0"/>
            </a:endParaRPr>
          </a:p>
        </p:txBody>
      </p:sp>
      <p:sp>
        <p:nvSpPr>
          <p:cNvPr id="20" name="TextBox 15"/>
          <p:cNvSpPr txBox="1">
            <a:spLocks noChangeArrowheads="1"/>
          </p:cNvSpPr>
          <p:nvPr/>
        </p:nvSpPr>
        <p:spPr bwMode="auto">
          <a:xfrm>
            <a:off x="256178" y="4459655"/>
            <a:ext cx="1031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800" smtClean="0">
                <a:latin typeface="Calibri" charset="0"/>
              </a:rPr>
              <a:t>library -&gt;</a:t>
            </a:r>
            <a:endParaRPr lang="en-US" sz="1800" dirty="0">
              <a:latin typeface="Calibri" charset="0"/>
            </a:endParaRPr>
          </a:p>
        </p:txBody>
      </p:sp>
      <p:sp>
        <p:nvSpPr>
          <p:cNvPr id="21" name="TextBox 15"/>
          <p:cNvSpPr txBox="1">
            <a:spLocks noChangeArrowheads="1"/>
          </p:cNvSpPr>
          <p:nvPr/>
        </p:nvSpPr>
        <p:spPr bwMode="auto">
          <a:xfrm>
            <a:off x="323528" y="1484784"/>
            <a:ext cx="778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smtClean="0">
                <a:latin typeface="Calibri" charset="0"/>
              </a:rPr>
              <a:t>RNA</a:t>
            </a:r>
            <a:r>
              <a:rPr lang="en-US" altLang="ja-JP" sz="1800" dirty="0" smtClean="0">
                <a:latin typeface="Calibri" charset="0"/>
              </a:rPr>
              <a:t>-&gt;</a:t>
            </a:r>
            <a:endParaRPr lang="en-US" sz="1800" dirty="0">
              <a:latin typeface="Calibri" charset="0"/>
            </a:endParaRPr>
          </a:p>
        </p:txBody>
      </p:sp>
      <p:sp>
        <p:nvSpPr>
          <p:cNvPr id="22" name="TextBox 15"/>
          <p:cNvSpPr txBox="1">
            <a:spLocks noChangeArrowheads="1"/>
          </p:cNvSpPr>
          <p:nvPr/>
        </p:nvSpPr>
        <p:spPr bwMode="auto">
          <a:xfrm>
            <a:off x="6084168" y="1651343"/>
            <a:ext cx="1629698" cy="9417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err="1" smtClean="0">
                <a:latin typeface="Calibri" charset="0"/>
              </a:rPr>
              <a:t>PolyA</a:t>
            </a:r>
            <a:r>
              <a:rPr lang="en-US" altLang="ja-JP" sz="1200" dirty="0" smtClean="0">
                <a:latin typeface="Calibri" charset="0"/>
              </a:rPr>
              <a:t>               (mRNA)</a:t>
            </a:r>
          </a:p>
          <a:p>
            <a:pPr marL="0" indent="0" eaLnBrk="1" hangingPunct="1">
              <a:buFont typeface="Arial"/>
              <a:buNone/>
            </a:pPr>
            <a:r>
              <a:rPr lang="en-US" sz="1200" dirty="0" err="1" smtClean="0">
                <a:latin typeface="Calibri" charset="0"/>
              </a:rPr>
              <a:t>RiboMinus</a:t>
            </a:r>
            <a:r>
              <a:rPr lang="en-US" sz="1200" dirty="0" smtClean="0">
                <a:latin typeface="Calibri" charset="0"/>
              </a:rPr>
              <a:t>      (- </a:t>
            </a:r>
            <a:r>
              <a:rPr lang="en-US" sz="1200" dirty="0" err="1" smtClean="0">
                <a:latin typeface="Calibri" charset="0"/>
              </a:rPr>
              <a:t>rRNA</a:t>
            </a:r>
            <a:r>
              <a:rPr lang="en-US" sz="1200" dirty="0" smtClean="0">
                <a:latin typeface="Calibri" charset="0"/>
              </a:rPr>
              <a:t>)</a:t>
            </a:r>
          </a:p>
          <a:p>
            <a:pPr marL="0" indent="0" eaLnBrk="1" hangingPunct="1">
              <a:buFont typeface="Arial"/>
              <a:buNone/>
            </a:pPr>
            <a:r>
              <a:rPr lang="en-US" sz="1200" dirty="0" smtClean="0">
                <a:latin typeface="Calibri" charset="0"/>
              </a:rPr>
              <a:t>Size  &lt;50 </a:t>
            </a:r>
            <a:r>
              <a:rPr lang="en-US" sz="1200" dirty="0" err="1" smtClean="0">
                <a:latin typeface="Calibri" charset="0"/>
              </a:rPr>
              <a:t>nt</a:t>
            </a:r>
            <a:r>
              <a:rPr lang="en-US" sz="1200" dirty="0" smtClean="0">
                <a:latin typeface="Calibri" charset="0"/>
              </a:rPr>
              <a:t>     (</a:t>
            </a:r>
            <a:r>
              <a:rPr lang="en-US" sz="1200" dirty="0" err="1" smtClean="0">
                <a:latin typeface="Calibri" charset="0"/>
              </a:rPr>
              <a:t>miRNA</a:t>
            </a:r>
            <a:r>
              <a:rPr lang="en-US" sz="1200" dirty="0" smtClean="0">
                <a:latin typeface="Calibri" charset="0"/>
              </a:rPr>
              <a:t> )</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5" name="TextBox 15"/>
          <p:cNvSpPr txBox="1">
            <a:spLocks noChangeArrowheads="1"/>
          </p:cNvSpPr>
          <p:nvPr/>
        </p:nvSpPr>
        <p:spPr bwMode="auto">
          <a:xfrm>
            <a:off x="6084168" y="3212976"/>
            <a:ext cx="1629698" cy="11633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Size of fragment</a:t>
            </a:r>
          </a:p>
          <a:p>
            <a:pPr marL="0" indent="0" eaLnBrk="1" hangingPunct="1">
              <a:buFont typeface="Arial"/>
              <a:buNone/>
            </a:pPr>
            <a:r>
              <a:rPr lang="en-US" sz="1200" dirty="0" smtClean="0">
                <a:latin typeface="Calibri" charset="0"/>
              </a:rPr>
              <a:t>Strand specific</a:t>
            </a:r>
          </a:p>
          <a:p>
            <a:pPr marL="0" indent="0" eaLnBrk="1" hangingPunct="1">
              <a:buFont typeface="Arial"/>
              <a:buNone/>
            </a:pPr>
            <a:r>
              <a:rPr lang="en-US" sz="1200" dirty="0" smtClean="0">
                <a:latin typeface="Calibri" charset="0"/>
              </a:rPr>
              <a:t>5’ end specific </a:t>
            </a:r>
          </a:p>
          <a:p>
            <a:pPr marL="0" indent="0" eaLnBrk="1" hangingPunct="1">
              <a:buFont typeface="Arial"/>
              <a:buNone/>
            </a:pPr>
            <a:r>
              <a:rPr lang="en-US" sz="1200" dirty="0" smtClean="0">
                <a:latin typeface="Calibri" charset="0"/>
              </a:rPr>
              <a:t>3’ end specific</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6" name="TextBox 15"/>
          <p:cNvSpPr txBox="1">
            <a:spLocks noChangeArrowheads="1"/>
          </p:cNvSpPr>
          <p:nvPr/>
        </p:nvSpPr>
        <p:spPr bwMode="auto">
          <a:xfrm>
            <a:off x="5955154" y="5506092"/>
            <a:ext cx="2731646" cy="4985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Single end (1 read per fragment)</a:t>
            </a:r>
          </a:p>
          <a:p>
            <a:pPr marL="0" indent="0" eaLnBrk="1" hangingPunct="1">
              <a:buFont typeface="Arial"/>
              <a:buNone/>
            </a:pPr>
            <a:r>
              <a:rPr lang="en-US" altLang="ja-JP" sz="1200" dirty="0" smtClean="0">
                <a:latin typeface="Calibri" charset="0"/>
              </a:rPr>
              <a:t>Paired end (2 reads per fragment)</a:t>
            </a:r>
          </a:p>
        </p:txBody>
      </p:sp>
    </p:spTree>
    <p:extLst>
      <p:ext uri="{BB962C8B-B14F-4D97-AF65-F5344CB8AC3E}">
        <p14:creationId xmlns:p14="http://schemas.microsoft.com/office/powerpoint/2010/main" val="783525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t>
            </a:r>
            <a:r>
              <a:rPr lang="en-US" dirty="0" err="1" smtClean="0"/>
              <a:t>Pär</a:t>
            </a:r>
            <a:r>
              <a:rPr lang="en-US" dirty="0" smtClean="0"/>
              <a:t> </a:t>
            </a:r>
            <a:r>
              <a:rPr lang="en-US" dirty="0" err="1" smtClean="0"/>
              <a:t>Engström</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Use RNA specific mapper</a:t>
            </a:r>
          </a:p>
          <a:p>
            <a:r>
              <a:rPr lang="en-US" dirty="0" smtClean="0"/>
              <a:t>Use a two-pass workflow</a:t>
            </a:r>
          </a:p>
          <a:p>
            <a:r>
              <a:rPr lang="en-US" dirty="0" smtClean="0"/>
              <a:t>STAR or HISAT  </a:t>
            </a:r>
          </a:p>
          <a:p>
            <a:r>
              <a:rPr lang="en-US" dirty="0" smtClean="0"/>
              <a:t>For </a:t>
            </a:r>
            <a:r>
              <a:rPr lang="en-US" dirty="0" smtClean="0"/>
              <a:t>long (</a:t>
            </a:r>
            <a:r>
              <a:rPr lang="en-US" dirty="0" err="1" smtClean="0"/>
              <a:t>PacBio</a:t>
            </a:r>
            <a:r>
              <a:rPr lang="en-US" dirty="0" smtClean="0"/>
              <a:t>) reads, STAR, BLAT or GMAP can be used</a:t>
            </a:r>
          </a:p>
          <a:p>
            <a:endParaRPr lang="en-US" dirty="0"/>
          </a:p>
        </p:txBody>
      </p:sp>
    </p:spTree>
    <p:extLst>
      <p:ext uri="{BB962C8B-B14F-4D97-AF65-F5344CB8AC3E}">
        <p14:creationId xmlns:p14="http://schemas.microsoft.com/office/powerpoint/2010/main" val="30607817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 and Isoform detection</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55046" y="1600200"/>
            <a:ext cx="6676602" cy="5095673"/>
          </a:xfrm>
          <a:prstGeom prst="rect">
            <a:avLst/>
          </a:prstGeom>
        </p:spPr>
      </p:pic>
    </p:spTree>
    <p:extLst>
      <p:ext uri="{BB962C8B-B14F-4D97-AF65-F5344CB8AC3E}">
        <p14:creationId xmlns:p14="http://schemas.microsoft.com/office/powerpoint/2010/main" val="30169292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reads might be the way to go</a:t>
            </a:r>
            <a:endParaRPr lang="en-US" dirty="0"/>
          </a:p>
        </p:txBody>
      </p:sp>
      <p:pic>
        <p:nvPicPr>
          <p:cNvPr id="4" name="Content Placeholder 3" descr="Screenshot 2017-03-15 15.02.15.png"/>
          <p:cNvPicPr>
            <a:picLocks noGrp="1" noChangeAspect="1"/>
          </p:cNvPicPr>
          <p:nvPr>
            <p:ph idx="1"/>
          </p:nvPr>
        </p:nvPicPr>
        <p:blipFill>
          <a:blip r:embed="rId2">
            <a:extLst>
              <a:ext uri="{28A0092B-C50C-407E-A947-70E740481C1C}">
                <a14:useLocalDpi xmlns:a14="http://schemas.microsoft.com/office/drawing/2010/main" val="0"/>
              </a:ext>
            </a:extLst>
          </a:blip>
          <a:srcRect t="8753" b="8753"/>
          <a:stretch>
            <a:fillRect/>
          </a:stretch>
        </p:blipFill>
        <p:spPr/>
      </p:pic>
    </p:spTree>
    <p:extLst>
      <p:ext uri="{BB962C8B-B14F-4D97-AF65-F5344CB8AC3E}">
        <p14:creationId xmlns:p14="http://schemas.microsoft.com/office/powerpoint/2010/main" val="41905989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2"/>
          <a:srcRect t="-27159" b="-27159"/>
          <a:stretch>
            <a:fillRect/>
          </a:stretch>
        </p:blipFill>
        <p:spPr>
          <a:xfrm>
            <a:off x="2734030" y="1882726"/>
            <a:ext cx="5386865" cy="6036932"/>
          </a:xfrm>
          <a:prstGeom prst="rect">
            <a:avLst/>
          </a:prstGeom>
        </p:spPr>
      </p:pic>
      <p:sp>
        <p:nvSpPr>
          <p:cNvPr id="2" name="Title 1"/>
          <p:cNvSpPr>
            <a:spLocks noGrp="1"/>
          </p:cNvSpPr>
          <p:nvPr>
            <p:ph type="title"/>
          </p:nvPr>
        </p:nvSpPr>
        <p:spPr/>
        <p:txBody>
          <a:bodyPr/>
          <a:lstStyle/>
          <a:p>
            <a:r>
              <a:rPr lang="en-US" dirty="0" smtClean="0"/>
              <a:t>Promises and pitfalls</a:t>
            </a:r>
            <a:endParaRPr lang="en-US" dirty="0"/>
          </a:p>
        </p:txBody>
      </p:sp>
      <p:sp>
        <p:nvSpPr>
          <p:cNvPr id="3" name="Content Placeholder 2"/>
          <p:cNvSpPr>
            <a:spLocks noGrp="1"/>
          </p:cNvSpPr>
          <p:nvPr>
            <p:ph idx="1"/>
          </p:nvPr>
        </p:nvSpPr>
        <p:spPr>
          <a:xfrm>
            <a:off x="0" y="1417638"/>
            <a:ext cx="3416145" cy="2665463"/>
          </a:xfrm>
        </p:spPr>
        <p:txBody>
          <a:bodyPr>
            <a:normAutofit/>
          </a:bodyPr>
          <a:lstStyle/>
          <a:p>
            <a:pPr marL="0" indent="0" algn="ctr">
              <a:buNone/>
            </a:pPr>
            <a:r>
              <a:rPr lang="en-US" dirty="0" smtClean="0"/>
              <a:t>Long reads</a:t>
            </a:r>
          </a:p>
          <a:p>
            <a:r>
              <a:rPr lang="en-US" sz="1600" dirty="0"/>
              <a:t>Low throughput      	</a:t>
            </a:r>
            <a:r>
              <a:rPr lang="en-US" sz="1600" dirty="0" smtClean="0"/>
              <a:t>	(</a:t>
            </a:r>
            <a:r>
              <a:rPr lang="en-US" sz="1600" dirty="0"/>
              <a:t>-)</a:t>
            </a:r>
          </a:p>
          <a:p>
            <a:r>
              <a:rPr lang="en-US" sz="1600" dirty="0" smtClean="0"/>
              <a:t>Complete transcripts	</a:t>
            </a:r>
            <a:r>
              <a:rPr lang="en-US" sz="1600" dirty="0" smtClean="0"/>
              <a:t>	(++)</a:t>
            </a:r>
            <a:endParaRPr lang="en-US" sz="1600" dirty="0" smtClean="0"/>
          </a:p>
          <a:p>
            <a:r>
              <a:rPr lang="en-US" sz="1600" dirty="0" smtClean="0"/>
              <a:t>Not quantitative			(-)</a:t>
            </a:r>
          </a:p>
          <a:p>
            <a:r>
              <a:rPr lang="en-US" sz="1600" dirty="0" smtClean="0"/>
              <a:t>Only </a:t>
            </a:r>
            <a:r>
              <a:rPr lang="en-US" sz="1600" dirty="0" smtClean="0"/>
              <a:t>highly expressed </a:t>
            </a:r>
            <a:r>
              <a:rPr lang="en-US" sz="1600" dirty="0" smtClean="0"/>
              <a:t>genes</a:t>
            </a:r>
            <a:r>
              <a:rPr lang="en-US" sz="1600" dirty="0" smtClean="0"/>
              <a:t>	(</a:t>
            </a:r>
            <a:r>
              <a:rPr lang="en-US" sz="1600" dirty="0" smtClean="0"/>
              <a:t>-)</a:t>
            </a:r>
            <a:endParaRPr lang="en-US" sz="1600" dirty="0" smtClean="0"/>
          </a:p>
          <a:p>
            <a:r>
              <a:rPr lang="en-US" sz="1600" dirty="0" smtClean="0"/>
              <a:t>Expensive  			</a:t>
            </a:r>
            <a:r>
              <a:rPr lang="en-US" sz="1600" dirty="0" smtClean="0"/>
              <a:t>	(</a:t>
            </a:r>
            <a:r>
              <a:rPr lang="en-US" sz="1600" dirty="0" smtClean="0"/>
              <a:t>-)</a:t>
            </a:r>
          </a:p>
          <a:p>
            <a:r>
              <a:rPr lang="en-US" sz="1600" dirty="0" smtClean="0"/>
              <a:t>Low background noise	</a:t>
            </a:r>
            <a:r>
              <a:rPr lang="en-US" sz="1600" dirty="0" smtClean="0"/>
              <a:t>	(</a:t>
            </a:r>
            <a:r>
              <a:rPr lang="en-US" sz="1600" dirty="0" smtClean="0"/>
              <a:t>+)</a:t>
            </a:r>
          </a:p>
          <a:p>
            <a:r>
              <a:rPr lang="en-US" sz="1600" dirty="0" smtClean="0"/>
              <a:t>Easy downstream analysis </a:t>
            </a:r>
            <a:r>
              <a:rPr lang="en-US" sz="1600" dirty="0" smtClean="0"/>
              <a:t>	(++)</a:t>
            </a:r>
          </a:p>
          <a:p>
            <a:endParaRPr lang="en-US" sz="1600" dirty="0" smtClean="0"/>
          </a:p>
          <a:p>
            <a:pPr marL="0" indent="0">
              <a:buNone/>
            </a:pPr>
            <a:endParaRPr lang="en-US" sz="1800" dirty="0" smtClean="0"/>
          </a:p>
          <a:p>
            <a:pPr marL="0" indent="0">
              <a:buNone/>
            </a:pPr>
            <a:endParaRPr lang="en-US" dirty="0" smtClean="0"/>
          </a:p>
          <a:p>
            <a:pPr marL="0" indent="0">
              <a:buNone/>
            </a:pPr>
            <a:endParaRPr lang="en-US" dirty="0" smtClean="0"/>
          </a:p>
        </p:txBody>
      </p:sp>
      <p:sp>
        <p:nvSpPr>
          <p:cNvPr id="5" name="Content Placeholder 2"/>
          <p:cNvSpPr txBox="1">
            <a:spLocks/>
          </p:cNvSpPr>
          <p:nvPr/>
        </p:nvSpPr>
        <p:spPr>
          <a:xfrm>
            <a:off x="5472987" y="1417638"/>
            <a:ext cx="3542778" cy="2665463"/>
          </a:xfrm>
          <a:prstGeom prst="rect">
            <a:avLst/>
          </a:prstGeom>
          <a:solidFill>
            <a:srgbClr val="FFFFFF"/>
          </a:solidFill>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smtClean="0"/>
              <a:t>short reads</a:t>
            </a:r>
          </a:p>
          <a:p>
            <a:r>
              <a:rPr lang="en-US" sz="1600" dirty="0"/>
              <a:t>High throughput 		</a:t>
            </a:r>
            <a:r>
              <a:rPr lang="en-US" sz="1600" dirty="0" smtClean="0"/>
              <a:t>	</a:t>
            </a:r>
            <a:r>
              <a:rPr lang="en-US" sz="1600" dirty="0" smtClean="0"/>
              <a:t>(++)</a:t>
            </a:r>
          </a:p>
          <a:p>
            <a:r>
              <a:rPr lang="en-US" sz="1600" dirty="0" smtClean="0"/>
              <a:t>Quantitative				(++)</a:t>
            </a:r>
            <a:endParaRPr lang="en-US" sz="1600" dirty="0"/>
          </a:p>
          <a:p>
            <a:r>
              <a:rPr lang="en-US" sz="1600" dirty="0" smtClean="0"/>
              <a:t>Fractions of transcripts  		(</a:t>
            </a:r>
            <a:r>
              <a:rPr lang="en-US" sz="1600" dirty="0"/>
              <a:t>-)</a:t>
            </a:r>
          </a:p>
          <a:p>
            <a:r>
              <a:rPr lang="en-US" sz="1600" dirty="0" smtClean="0"/>
              <a:t>Full dynamic range 		(+-)</a:t>
            </a:r>
          </a:p>
          <a:p>
            <a:r>
              <a:rPr lang="en-US" sz="1600" dirty="0" smtClean="0"/>
              <a:t>Unlimited dynamic range       	(+)</a:t>
            </a:r>
          </a:p>
          <a:p>
            <a:r>
              <a:rPr lang="en-US" sz="1600" dirty="0" smtClean="0"/>
              <a:t>Cheap	</a:t>
            </a:r>
            <a:r>
              <a:rPr lang="en-US" sz="1600" dirty="0"/>
              <a:t>		      	</a:t>
            </a:r>
            <a:r>
              <a:rPr lang="en-US" sz="1600" dirty="0" smtClean="0"/>
              <a:t>	(</a:t>
            </a:r>
            <a:r>
              <a:rPr lang="en-US" sz="1600" dirty="0"/>
              <a:t>+)</a:t>
            </a:r>
          </a:p>
          <a:p>
            <a:r>
              <a:rPr lang="en-US" sz="1600" dirty="0" smtClean="0"/>
              <a:t>Low </a:t>
            </a:r>
            <a:r>
              <a:rPr lang="en-US" sz="1600" dirty="0"/>
              <a:t>background noise	</a:t>
            </a:r>
            <a:r>
              <a:rPr lang="en-US" sz="1600" dirty="0" smtClean="0"/>
              <a:t>	(+)</a:t>
            </a:r>
          </a:p>
          <a:p>
            <a:r>
              <a:rPr lang="en-US" sz="1600" dirty="0" smtClean="0"/>
              <a:t>Strand specificity			(+)</a:t>
            </a:r>
          </a:p>
          <a:p>
            <a:r>
              <a:rPr lang="en-US" sz="1600" dirty="0" smtClean="0"/>
              <a:t>Re-sequencing			(+)</a:t>
            </a:r>
          </a:p>
          <a:p>
            <a:endParaRPr lang="en-US" sz="1600" dirty="0" smtClean="0"/>
          </a:p>
          <a:p>
            <a:endParaRPr lang="en-US" sz="1600" dirty="0" smtClean="0"/>
          </a:p>
          <a:p>
            <a:endParaRPr lang="en-US" sz="1600" dirty="0"/>
          </a:p>
          <a:p>
            <a:pPr marL="0" indent="0" algn="ctr">
              <a:buNone/>
            </a:pPr>
            <a:endParaRPr lang="en-US" sz="1600" dirty="0"/>
          </a:p>
        </p:txBody>
      </p:sp>
    </p:spTree>
    <p:extLst>
      <p:ext uri="{BB962C8B-B14F-4D97-AF65-F5344CB8AC3E}">
        <p14:creationId xmlns:p14="http://schemas.microsoft.com/office/powerpoint/2010/main" val="17506779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analysis workflow</a:t>
            </a:r>
            <a:endParaRPr lang="en-US" dirty="0"/>
          </a:p>
        </p:txBody>
      </p:sp>
      <p:pic>
        <p:nvPicPr>
          <p:cNvPr id="4" name="Content Placeholder 3"/>
          <p:cNvPicPr>
            <a:picLocks noGrp="1" noChangeAspect="1"/>
          </p:cNvPicPr>
          <p:nvPr>
            <p:ph idx="1"/>
          </p:nvPr>
        </p:nvPicPr>
        <p:blipFill>
          <a:blip r:embed="rId2"/>
          <a:srcRect t="-12936" b="-12936"/>
          <a:stretch>
            <a:fillRect/>
          </a:stretch>
        </p:blipFill>
        <p:spPr/>
      </p:pic>
    </p:spTree>
    <p:extLst>
      <p:ext uri="{BB962C8B-B14F-4D97-AF65-F5344CB8AC3E}">
        <p14:creationId xmlns:p14="http://schemas.microsoft.com/office/powerpoint/2010/main" val="28481641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a lot of QC</a:t>
            </a:r>
            <a:endParaRPr lang="en-US" dirty="0"/>
          </a:p>
        </p:txBody>
      </p:sp>
      <p:pic>
        <p:nvPicPr>
          <p:cNvPr id="4" name="Content Placeholder 3"/>
          <p:cNvPicPr>
            <a:picLocks noGrp="1" noChangeAspect="1"/>
          </p:cNvPicPr>
          <p:nvPr>
            <p:ph idx="1"/>
          </p:nvPr>
        </p:nvPicPr>
        <p:blipFill>
          <a:blip r:embed="rId2"/>
          <a:srcRect l="-16553" r="-16553"/>
          <a:stretch>
            <a:fillRect/>
          </a:stretch>
        </p:blipFill>
        <p:spPr/>
      </p:pic>
    </p:spTree>
    <p:extLst>
      <p:ext uri="{BB962C8B-B14F-4D97-AF65-F5344CB8AC3E}">
        <p14:creationId xmlns:p14="http://schemas.microsoft.com/office/powerpoint/2010/main" val="36484266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288</TotalTime>
  <Words>741</Words>
  <Application>Microsoft Macintosh PowerPoint</Application>
  <PresentationFormat>On-screen Show (4:3)</PresentationFormat>
  <Paragraphs>137</Paragraphs>
  <Slides>22</Slides>
  <Notes>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RNAseq analysis -it’s complicated</vt:lpstr>
      <vt:lpstr>PowerPoint Presentation</vt:lpstr>
      <vt:lpstr>Depending on the steps from sample to RNA seq will give different results</vt:lpstr>
      <vt:lpstr>Mapping (Pär Engström)</vt:lpstr>
      <vt:lpstr>Gene and Isoform detection</vt:lpstr>
      <vt:lpstr>Long reads might be the way to go</vt:lpstr>
      <vt:lpstr>Promises and pitfalls</vt:lpstr>
      <vt:lpstr>RNA-seq analysis workflow</vt:lpstr>
      <vt:lpstr>Do a lot of QC</vt:lpstr>
      <vt:lpstr>More variation when using top hat 2 with default settings than when using STAR or Stampy with default setting</vt:lpstr>
      <vt:lpstr>RNA QC</vt:lpstr>
      <vt:lpstr>Principal component 1 separates samples from flowers and leaves </vt:lpstr>
      <vt:lpstr>Principal component 2 and 3 separates the different species </vt:lpstr>
      <vt:lpstr>Differential expression analysis  Mikael Huss</vt:lpstr>
      <vt:lpstr>PowerPoint Presentation</vt:lpstr>
      <vt:lpstr>Gene-set analysis (GSA) </vt:lpstr>
      <vt:lpstr>Analysis regarding Type II Diabetes</vt:lpstr>
      <vt:lpstr>Expression of genes on pathway</vt:lpstr>
      <vt:lpstr>miRNA seq analysis</vt:lpstr>
      <vt:lpstr>PowerPoint Presentation</vt:lpstr>
      <vt:lpstr>Exercises</vt:lpstr>
      <vt:lpstr>Need help??</vt:lpstr>
    </vt:vector>
  </TitlesOfParts>
  <Company>Science for Life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course</dc:title>
  <dc:creator>Johan Reimegård</dc:creator>
  <cp:lastModifiedBy>Johan Reimegård</cp:lastModifiedBy>
  <cp:revision>19</cp:revision>
  <dcterms:created xsi:type="dcterms:W3CDTF">2015-04-09T11:53:14Z</dcterms:created>
  <dcterms:modified xsi:type="dcterms:W3CDTF">2017-03-15T14:26:40Z</dcterms:modified>
</cp:coreProperties>
</file>